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2" r:id="rId4"/>
  </p:sldMasterIdLst>
  <p:notesMasterIdLst>
    <p:notesMasterId r:id="rId6"/>
  </p:notesMasterIdLst>
  <p:sldIdLst>
    <p:sldId id="256" r:id="rId5"/>
  </p:sldIdLst>
  <p:sldSz cx="7772400" cy="10058400"/>
  <p:notesSz cx="6858000" cy="9144000"/>
  <p:embeddedFontLst>
    <p:embeddedFont>
      <p:font typeface="Century Gothic" panose="020B050202020202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711"/>
  </p:normalViewPr>
  <p:slideViewPr>
    <p:cSldViewPr snapToGrid="0" snapToObjects="1">
      <p:cViewPr varScale="1">
        <p:scale>
          <a:sx n="74" d="100"/>
          <a:sy n="74" d="100"/>
        </p:scale>
        <p:origin x="46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447D7-5B44-294B-AF9B-98C2BBB3EFD7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A4944-A6AF-4542-95AA-4CD0EFE40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99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lOne Healt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7200"/>
            <a:ext cx="4114800" cy="82296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9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2F5D0B-F6BD-DC48-8582-61998F9F5D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9144000"/>
            <a:ext cx="4114799" cy="685800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AllOne Health">
            <a:extLst>
              <a:ext uri="{FF2B5EF4-FFF2-40B4-BE49-F238E27FC236}">
                <a16:creationId xmlns:a16="http://schemas.microsoft.com/office/drawing/2014/main" id="{4BE31BDE-CA7F-09DC-4AD9-6437DE0B76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64608" y="9198864"/>
            <a:ext cx="2450226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061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88982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ctr" defTabSz="77724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accent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77724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defRPr sz="95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347472" indent="-228600" algn="l" defTabSz="77724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tabLst/>
        <a:defRPr sz="95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5D884A92-2C7B-0046-81DC-0DFBE38F21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pPr algn="ctr"/>
            <a:r>
              <a:rPr lang="en-US" sz="1700" dirty="0"/>
              <a:t>Life comes with challenges. </a:t>
            </a:r>
            <a:br>
              <a:rPr lang="en-US" sz="1700" dirty="0"/>
            </a:br>
            <a:r>
              <a:rPr lang="en-US" sz="2700" b="1" dirty="0">
                <a:solidFill>
                  <a:schemeClr val="accent1"/>
                </a:solidFill>
              </a:rPr>
              <a:t>Your Assistance Program is here to help. </a:t>
            </a:r>
          </a:p>
          <a:p>
            <a:endParaRPr lang="en-US" dirty="0"/>
          </a:p>
          <a:p>
            <a:r>
              <a:rPr lang="en-US" dirty="0"/>
              <a:t>Your Assistance Program can help you reduce stress, improve mental health, and make life easier by connecting you to the right information, resources, and referrals. </a:t>
            </a:r>
          </a:p>
          <a:p>
            <a:r>
              <a:rPr lang="en-US" dirty="0"/>
              <a:t>All services are free, confidential, and available to you and your family members. This includes access to short-term counseling and the wide range of services listed below:</a:t>
            </a:r>
          </a:p>
          <a:p>
            <a:pPr marL="118872" indent="-118872"/>
            <a:r>
              <a:rPr lang="en-US" b="1" dirty="0"/>
              <a:t>Mental Health Sessions</a:t>
            </a:r>
            <a:br>
              <a:rPr lang="en-US" dirty="0"/>
            </a:br>
            <a:r>
              <a:rPr lang="en-US" dirty="0"/>
              <a:t>Manage stress, anxiety, and depression, resolve conflict, improve relationships, and address any personal issues. Choose from in-person sessions, video counseling, or telephonic counseling. </a:t>
            </a:r>
          </a:p>
          <a:p>
            <a:pPr marL="118872" indent="-118872"/>
            <a:r>
              <a:rPr lang="en-US" b="1" dirty="0"/>
              <a:t>Life Coaching</a:t>
            </a:r>
            <a:br>
              <a:rPr lang="en-US" dirty="0"/>
            </a:br>
            <a:r>
              <a:rPr lang="en-US" dirty="0"/>
              <a:t>Reach personal and professional goals, manage life transitions, overcome obstacles, strengthen relationships, and achieve greater balance.</a:t>
            </a:r>
          </a:p>
          <a:p>
            <a:pPr marL="118872" indent="-118872"/>
            <a:r>
              <a:rPr lang="en-US" b="1" dirty="0"/>
              <a:t>Financial Consultation</a:t>
            </a:r>
            <a:br>
              <a:rPr lang="en-US" dirty="0"/>
            </a:br>
            <a:r>
              <a:rPr lang="en-US" dirty="0"/>
              <a:t>Build financial wellness related to budgeting, buying a home, paying off debt, resolving general tax questions, preventing identity theft, and saving for retirement or tuition.</a:t>
            </a:r>
          </a:p>
          <a:p>
            <a:pPr marL="118872" indent="-118872"/>
            <a:r>
              <a:rPr lang="en-US" b="1" dirty="0"/>
              <a:t>Legal Referrals</a:t>
            </a:r>
            <a:br>
              <a:rPr lang="en-US" dirty="0"/>
            </a:br>
            <a:r>
              <a:rPr lang="en-US" dirty="0"/>
              <a:t>Receive referrals for personal legal matters including estate planning, wills, real estate, bankruptcy, divorce, custody, and more. </a:t>
            </a:r>
          </a:p>
          <a:p>
            <a:pPr marL="118872" indent="-118872"/>
            <a:r>
              <a:rPr lang="en-US" b="1" dirty="0"/>
              <a:t>Work-Life Resources and Referrals</a:t>
            </a:r>
            <a:br>
              <a:rPr lang="en-US" dirty="0"/>
            </a:br>
            <a:r>
              <a:rPr lang="en-US" dirty="0"/>
              <a:t>Obtain information and referrals when seeking childcare, adoption, special needs support, eldercare, housing, transportation, education, and pet care. </a:t>
            </a:r>
          </a:p>
          <a:p>
            <a:pPr marL="118872" indent="-118872"/>
            <a:r>
              <a:rPr lang="en-US" b="1" dirty="0"/>
              <a:t>Medical Advocacy</a:t>
            </a:r>
            <a:br>
              <a:rPr lang="en-US" dirty="0"/>
            </a:br>
            <a:r>
              <a:rPr lang="en-US" dirty="0"/>
              <a:t>Get help navigating insurance, obtaining doctor referrals, securing medical equipment, and planning for transitional care and discharge.</a:t>
            </a:r>
          </a:p>
          <a:p>
            <a:pPr marL="118872" indent="-118872"/>
            <a:r>
              <a:rPr lang="en-US" b="1" dirty="0"/>
              <a:t>Member Portal and the AllOne Health App</a:t>
            </a:r>
            <a:br>
              <a:rPr lang="en-US" b="1" dirty="0"/>
            </a:br>
            <a:r>
              <a:rPr lang="en-US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Instantly access 24/7/365 mental health support with self-scheduled virtual counseling sessions, on-demand self-help resources, and guidance from Izzy, your AI navigator. Download the AllOne Health App and use the member portal access code below to sign up.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2E1BAE-F903-7E4C-9955-DC4FC16FA6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9144000"/>
            <a:ext cx="4114800" cy="68580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b="1" dirty="0"/>
              <a:t>Contact AllOne Health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500" dirty="0">
                <a:solidFill>
                  <a:schemeClr val="accent1"/>
                </a:solidFill>
              </a:rPr>
              <a:t>Call: 888-993-7650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dirty="0"/>
              <a:t>Visit: www.allonehealth.com/deeroaks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dirty="0"/>
              <a:t>Member Portal and App Code: </a:t>
            </a:r>
            <a:r>
              <a:rPr lang="en-US" dirty="0" err="1">
                <a:solidFill>
                  <a:srgbClr val="FF0000"/>
                </a:solidFill>
              </a:rPr>
              <a:t>amarillo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282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OH">
      <a:dk1>
        <a:srgbClr val="000000"/>
      </a:dk1>
      <a:lt1>
        <a:srgbClr val="FFFFFF"/>
      </a:lt1>
      <a:dk2>
        <a:srgbClr val="7D8287"/>
      </a:dk2>
      <a:lt2>
        <a:srgbClr val="EBEEF0"/>
      </a:lt2>
      <a:accent1>
        <a:srgbClr val="7BCC6C"/>
      </a:accent1>
      <a:accent2>
        <a:srgbClr val="041C2B"/>
      </a:accent2>
      <a:accent3>
        <a:srgbClr val="2F414D"/>
      </a:accent3>
      <a:accent4>
        <a:srgbClr val="5B6670"/>
      </a:accent4>
      <a:accent5>
        <a:srgbClr val="CFD3D3"/>
      </a:accent5>
      <a:accent6>
        <a:srgbClr val="41B6E5"/>
      </a:accent6>
      <a:hlink>
        <a:srgbClr val="FFFFFF"/>
      </a:hlink>
      <a:folHlink>
        <a:srgbClr val="374249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-BenefitsFlyer" id="{FFED4C97-49D3-5A45-A4D8-F0AEE051BD5F}" vid="{0E55A149-170A-B344-92FB-4420DA8794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08ad785-a714-4b19-a459-15eff7522edd" xsi:nil="true"/>
    <lcf76f155ced4ddcb4097134ff3c332f xmlns="951044ba-7929-4c91-8759-281776b84cbf">
      <Terms xmlns="http://schemas.microsoft.com/office/infopath/2007/PartnerControls"/>
    </lcf76f155ced4ddcb4097134ff3c332f>
    <SharedWithUsers xmlns="e08ad785-a714-4b19-a459-15eff7522edd">
      <UserInfo>
        <DisplayName>Hoehn, Michele</DisplayName>
        <AccountId>70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4BEDD6AEBF084D884677805B71FF87" ma:contentTypeVersion="19" ma:contentTypeDescription="Create a new document." ma:contentTypeScope="" ma:versionID="6345f3e1923808b95c01d9388fffcd18">
  <xsd:schema xmlns:xsd="http://www.w3.org/2001/XMLSchema" xmlns:xs="http://www.w3.org/2001/XMLSchema" xmlns:p="http://schemas.microsoft.com/office/2006/metadata/properties" xmlns:ns2="951044ba-7929-4c91-8759-281776b84cbf" xmlns:ns3="e08ad785-a714-4b19-a459-15eff7522edd" targetNamespace="http://schemas.microsoft.com/office/2006/metadata/properties" ma:root="true" ma:fieldsID="e48e0933e08e37b4b50ce9a2a048f3ae" ns2:_="" ns3:_="">
    <xsd:import namespace="951044ba-7929-4c91-8759-281776b84cbf"/>
    <xsd:import namespace="e08ad785-a714-4b19-a459-15eff7522e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1044ba-7929-4c91-8759-281776b84c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2" nillable="true" ma:displayName="Extracted Text" ma:hidden="true" ma:internalName="MediaServiceOCR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true">
      <xsd:simpleType>
        <xsd:restriction base="dms:Note"/>
      </xsd:simpleType>
    </xsd:element>
    <xsd:element name="MediaLengthInSeconds" ma:index="18" nillable="true" ma:displayName="Length (seconds)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hidden="true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dbb97b1-c6b1-4549-9a07-27b3bfb3cb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8ad785-a714-4b19-a459-15eff7522ed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2" nillable="true" ma:displayName="Taxonomy Catch All Column" ma:hidden="true" ma:list="{b6282f10-dd1a-4bba-8c27-77f945888d8d}" ma:internalName="TaxCatchAll" ma:readOnly="false" ma:showField="CatchAllData" ma:web="e08ad785-a714-4b19-a459-15eff7522e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3ED476-3760-4089-B0B5-09224693E3CF}">
  <ds:schemaRefs>
    <ds:schemaRef ds:uri="http://www.w3.org/XML/1998/namespace"/>
    <ds:schemaRef ds:uri="http://purl.org/dc/elements/1.1/"/>
    <ds:schemaRef ds:uri="e08ad785-a714-4b19-a459-15eff7522edd"/>
    <ds:schemaRef ds:uri="951044ba-7929-4c91-8759-281776b84cbf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5956786-77DF-452C-AB35-37333B9EF6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AFC941-C794-4C52-8A5B-3273AF712E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1044ba-7929-4c91-8759-281776b84cbf"/>
    <ds:schemaRef ds:uri="e08ad785-a714-4b19-a459-15eff7522e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Template-BenefitsFlyer</Template>
  <TotalTime>5</TotalTime>
  <Words>323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Century Gothic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Lovato, Monique</dc:creator>
  <cp:lastModifiedBy>Elliott, Sandy</cp:lastModifiedBy>
  <cp:revision>1</cp:revision>
  <dcterms:created xsi:type="dcterms:W3CDTF">2025-09-10T19:30:03Z</dcterms:created>
  <dcterms:modified xsi:type="dcterms:W3CDTF">2025-09-11T12:56:32Z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0x010100DE4BEDD6AEBF084D884677805B71FF87</vt:lpwstr>
  </property>
  <property fmtid="{D5CDD505-2E9C-101B-9397-08002B2CF9AE}" pid="3" name="MediaServiceImageTags">
    <vt:lpwstr/>
  </property>
</Properties>
</file>