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2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4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3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26.xml" ContentType="application/vnd.openxmlformats-officedocument.presentationml.notesSlide+xml"/>
  <Override PartName="/ppt/tags/tag9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ags/tag10.xml" ContentType="application/vnd.openxmlformats-officedocument.presentationml.tags+xml"/>
  <Override PartName="/ppt/notesSlides/notesSlide28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9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4.xml" ContentType="application/vnd.openxmlformats-officedocument.drawingml.chartshapes+xml"/>
  <Override PartName="/ppt/notesSlides/notesSlide30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31.xml" ContentType="application/vnd.openxmlformats-officedocument.presentationml.notesSlide+xml"/>
  <Override PartName="/ppt/tags/tag11.xml" ContentType="application/vnd.openxmlformats-officedocument.presentationml.tags+xml"/>
  <Override PartName="/ppt/notesSlides/notesSlide32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33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ags/tag12.xml" ContentType="application/vnd.openxmlformats-officedocument.presentationml.tags+xml"/>
  <Override PartName="/ppt/notesSlides/notesSlide34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35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36.xml" ContentType="application/vnd.openxmlformats-officedocument.presentationml.notesSlide+xml"/>
  <Override PartName="/ppt/tags/tag13.xml" ContentType="application/vnd.openxmlformats-officedocument.presentationml.tags+xml"/>
  <Override PartName="/ppt/notesSlides/notesSlide37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ags/tag14.xml" ContentType="application/vnd.openxmlformats-officedocument.presentationml.tags+xml"/>
  <Override PartName="/ppt/notesSlides/notesSlide38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39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40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ags/tag15.xml" ContentType="application/vnd.openxmlformats-officedocument.presentationml.tags+xml"/>
  <Override PartName="/ppt/notesSlides/notesSlide41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42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43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ags/tag16.xml" ContentType="application/vnd.openxmlformats-officedocument.presentationml.tags+xml"/>
  <Override PartName="/ppt/notesSlides/notesSlide44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45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46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ags/tag17.xml" ContentType="application/vnd.openxmlformats-officedocument.presentationml.tags+xml"/>
  <Override PartName="/ppt/notesSlides/notesSlide47.xml" ContentType="application/vnd.openxmlformats-officedocument.presentationml.notesSl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ags/tag18.xml" ContentType="application/vnd.openxmlformats-officedocument.presentationml.tags+xml"/>
  <Override PartName="/ppt/notesSlides/notesSlide48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49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50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ags/tag19.xml" ContentType="application/vnd.openxmlformats-officedocument.presentationml.tags+xml"/>
  <Override PartName="/ppt/notesSlides/notesSlide51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ags/tag20.xml" ContentType="application/vnd.openxmlformats-officedocument.presentationml.tags+xml"/>
  <Override PartName="/ppt/notesSlides/notesSlide52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notesSlides/notesSlide53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54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tags/tag21.xml" ContentType="application/vnd.openxmlformats-officedocument.presentationml.tags+xml"/>
  <Override PartName="/ppt/notesSlides/notesSlide55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notesSlides/notesSlide56.xml" ContentType="application/vnd.openxmlformats-officedocument.presentationml.notesSlid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ags/tag22.xml" ContentType="application/vnd.openxmlformats-officedocument.presentationml.tags+xml"/>
  <Override PartName="/ppt/notesSlides/notesSlide57.xml" ContentType="application/vnd.openxmlformats-officedocument.presentationml.notesSlid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tags/tag23.xml" ContentType="application/vnd.openxmlformats-officedocument.presentationml.tags+xml"/>
  <Override PartName="/ppt/notesSlides/notesSlide58.xml" ContentType="application/vnd.openxmlformats-officedocument.presentationml.notesSl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59.xml" ContentType="application/vnd.openxmlformats-officedocument.presentationml.notesSlid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tags/tag24.xml" ContentType="application/vnd.openxmlformats-officedocument.presentationml.tags+xml"/>
  <Override PartName="/ppt/notesSlides/notesSlide60.xml" ContentType="application/vnd.openxmlformats-officedocument.presentationml.notesSlid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tags/tag25.xml" ContentType="application/vnd.openxmlformats-officedocument.presentationml.tags+xml"/>
  <Override PartName="/ppt/notesSlides/notesSlide61.xml" ContentType="application/vnd.openxmlformats-officedocument.presentationml.notesSlid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  <p:sldMasterId id="2147483690" r:id="rId5"/>
  </p:sldMasterIdLst>
  <p:notesMasterIdLst>
    <p:notesMasterId r:id="rId83"/>
  </p:notesMasterIdLst>
  <p:sldIdLst>
    <p:sldId id="369" r:id="rId6"/>
    <p:sldId id="261" r:id="rId7"/>
    <p:sldId id="325" r:id="rId8"/>
    <p:sldId id="327" r:id="rId9"/>
    <p:sldId id="286" r:id="rId10"/>
    <p:sldId id="282" r:id="rId11"/>
    <p:sldId id="287" r:id="rId12"/>
    <p:sldId id="370" r:id="rId13"/>
    <p:sldId id="331" r:id="rId14"/>
    <p:sldId id="373" r:id="rId15"/>
    <p:sldId id="290" r:id="rId16"/>
    <p:sldId id="310" r:id="rId17"/>
    <p:sldId id="364" r:id="rId18"/>
    <p:sldId id="330" r:id="rId19"/>
    <p:sldId id="311" r:id="rId20"/>
    <p:sldId id="332" r:id="rId21"/>
    <p:sldId id="333" r:id="rId22"/>
    <p:sldId id="355" r:id="rId23"/>
    <p:sldId id="307" r:id="rId24"/>
    <p:sldId id="334" r:id="rId25"/>
    <p:sldId id="308" r:id="rId26"/>
    <p:sldId id="365" r:id="rId27"/>
    <p:sldId id="335" r:id="rId28"/>
    <p:sldId id="336" r:id="rId29"/>
    <p:sldId id="309" r:id="rId30"/>
    <p:sldId id="337" r:id="rId31"/>
    <p:sldId id="356" r:id="rId32"/>
    <p:sldId id="312" r:id="rId33"/>
    <p:sldId id="366" r:id="rId34"/>
    <p:sldId id="338" r:id="rId35"/>
    <p:sldId id="339" r:id="rId36"/>
    <p:sldId id="357" r:id="rId37"/>
    <p:sldId id="313" r:id="rId38"/>
    <p:sldId id="367" r:id="rId39"/>
    <p:sldId id="340" r:id="rId40"/>
    <p:sldId id="314" r:id="rId41"/>
    <p:sldId id="341" r:id="rId42"/>
    <p:sldId id="315" r:id="rId43"/>
    <p:sldId id="368" r:id="rId44"/>
    <p:sldId id="342" r:id="rId45"/>
    <p:sldId id="343" r:id="rId46"/>
    <p:sldId id="374" r:id="rId47"/>
    <p:sldId id="375" r:id="rId48"/>
    <p:sldId id="288" r:id="rId49"/>
    <p:sldId id="328" r:id="rId50"/>
    <p:sldId id="317" r:id="rId51"/>
    <p:sldId id="344" r:id="rId52"/>
    <p:sldId id="358" r:id="rId53"/>
    <p:sldId id="318" r:id="rId54"/>
    <p:sldId id="345" r:id="rId55"/>
    <p:sldId id="359" r:id="rId56"/>
    <p:sldId id="319" r:id="rId57"/>
    <p:sldId id="346" r:id="rId58"/>
    <p:sldId id="347" r:id="rId59"/>
    <p:sldId id="360" r:id="rId60"/>
    <p:sldId id="320" r:id="rId61"/>
    <p:sldId id="348" r:id="rId62"/>
    <p:sldId id="349" r:id="rId63"/>
    <p:sldId id="361" r:id="rId64"/>
    <p:sldId id="321" r:id="rId65"/>
    <p:sldId id="350" r:id="rId66"/>
    <p:sldId id="322" r:id="rId67"/>
    <p:sldId id="351" r:id="rId68"/>
    <p:sldId id="352" r:id="rId69"/>
    <p:sldId id="323" r:id="rId70"/>
    <p:sldId id="353" r:id="rId71"/>
    <p:sldId id="354" r:id="rId72"/>
    <p:sldId id="376" r:id="rId73"/>
    <p:sldId id="362" r:id="rId74"/>
    <p:sldId id="378" r:id="rId75"/>
    <p:sldId id="377" r:id="rId76"/>
    <p:sldId id="363" r:id="rId77"/>
    <p:sldId id="381" r:id="rId78"/>
    <p:sldId id="380" r:id="rId79"/>
    <p:sldId id="382" r:id="rId80"/>
    <p:sldId id="324" r:id="rId81"/>
    <p:sldId id="371" r:id="rId8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3F3"/>
    <a:srgbClr val="B4C7E7"/>
    <a:srgbClr val="8FAADC"/>
    <a:srgbClr val="2F5597"/>
    <a:srgbClr val="203864"/>
    <a:srgbClr val="FFFFFF"/>
    <a:srgbClr val="EBF1DE"/>
    <a:srgbClr val="D7E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6357" autoAdjust="0"/>
  </p:normalViewPr>
  <p:slideViewPr>
    <p:cSldViewPr snapToGrid="0" snapToObjects="1">
      <p:cViewPr varScale="1">
        <p:scale>
          <a:sx n="178" d="100"/>
          <a:sy n="178" d="100"/>
        </p:scale>
        <p:origin x="2994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50" d="100"/>
          <a:sy n="150" d="100"/>
        </p:scale>
        <p:origin x="2484" y="-3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'Chart1.3'!$B$13</c:f>
              <c:strCache>
                <c:ptCount val="1"/>
                <c:pt idx="0">
                  <c:v>Current (every 12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73-46FB-AC8C-91AE2918B81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73-46FB-AC8C-91AE2918B81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'Chart1.3'!$C$13:$E$13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0.25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73-46FB-AC8C-91AE2918B81E}"/>
            </c:ext>
          </c:extLst>
        </c:ser>
        <c:ser>
          <c:idx val="1"/>
          <c:order val="1"/>
          <c:tx>
            <c:strRef>
              <c:f>'Chart1.3'!$B$14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'Chart1.3'!$C$14:$E$14</c:f>
              <c:numCache>
                <c:formatCode>0.0%</c:formatCode>
                <c:ptCount val="3"/>
                <c:pt idx="0" formatCode="0">
                  <c:v>0.33333333333333331</c:v>
                </c:pt>
                <c:pt idx="1">
                  <c:v>8.3333333333333315E-2</c:v>
                </c:pt>
                <c:pt idx="2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73-46FB-AC8C-91AE2918B81E}"/>
            </c:ext>
          </c:extLst>
        </c:ser>
        <c:ser>
          <c:idx val="2"/>
          <c:order val="2"/>
          <c:tx>
            <c:strRef>
              <c:f>'Chart1.3'!$B$15</c:f>
              <c:strCache>
                <c:ptCount val="1"/>
                <c:pt idx="0">
                  <c:v>Medium (9 - 5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'Chart1.3'!$C$15:$E$15</c:f>
              <c:numCache>
                <c:formatCode>0.0%</c:formatCode>
                <c:ptCount val="3"/>
                <c:pt idx="0" formatCode="0">
                  <c:v>0.26666666666666677</c:v>
                </c:pt>
                <c:pt idx="1">
                  <c:v>0.26666666666666677</c:v>
                </c:pt>
                <c:pt idx="2">
                  <c:v>0.26666666666666677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73-46FB-AC8C-91AE2918B81E}"/>
            </c:ext>
          </c:extLst>
        </c:ser>
        <c:ser>
          <c:idx val="3"/>
          <c:order val="3"/>
          <c:tx>
            <c:strRef>
              <c:f>'Chart1.3'!$B$16</c:f>
              <c:strCache>
                <c:ptCount val="1"/>
                <c:pt idx="0">
                  <c:v>High (5 - 3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'Chart1.3'!$C$16:$E$16</c:f>
              <c:numCache>
                <c:formatCode>0.0%</c:formatCode>
                <c:ptCount val="3"/>
                <c:pt idx="0" formatCode="0">
                  <c:v>0.39999999999999991</c:v>
                </c:pt>
                <c:pt idx="1">
                  <c:v>0.39999999999999991</c:v>
                </c:pt>
                <c:pt idx="2">
                  <c:v>0.39999999999999991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B73-46FB-AC8C-91AE2918B8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1.7694663167104115E-2"/>
          <c:w val="0.28152031267830646"/>
          <c:h val="0.451064706993573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'Chart1.1'!$B$13</c:f>
              <c:strCache>
                <c:ptCount val="1"/>
                <c:pt idx="0">
                  <c:v>Current (every 22 - 20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A3-4658-A014-AFAAEA749D6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A3-4658-A014-AFAAEA749D6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'Chart1.1'!$C$13:$E$13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0.14285714285714285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A3-4658-A014-AFAAEA749D67}"/>
            </c:ext>
          </c:extLst>
        </c:ser>
        <c:ser>
          <c:idx val="1"/>
          <c:order val="1"/>
          <c:tx>
            <c:strRef>
              <c:f>'Chart1.1'!$B$14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'Chart1.1'!$C$14:$E$14</c:f>
              <c:numCache>
                <c:formatCode>0.0%</c:formatCode>
                <c:ptCount val="3"/>
                <c:pt idx="0" formatCode="0">
                  <c:v>0.42857142857142855</c:v>
                </c:pt>
                <c:pt idx="1">
                  <c:v>0.2857142857142857</c:v>
                </c:pt>
                <c:pt idx="2">
                  <c:v>0.42857142857142855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A3-4658-A014-AFAAEA749D67}"/>
            </c:ext>
          </c:extLst>
        </c:ser>
        <c:ser>
          <c:idx val="2"/>
          <c:order val="2"/>
          <c:tx>
            <c:strRef>
              <c:f>'Chart1.1'!$B$15</c:f>
              <c:strCache>
                <c:ptCount val="1"/>
                <c:pt idx="0">
                  <c:v>Medium (7 - 5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'Chart1.1'!$C$15:$E$15</c:f>
              <c:numCache>
                <c:formatCode>0.0%</c:formatCode>
                <c:ptCount val="3"/>
                <c:pt idx="0" formatCode="0">
                  <c:v>0.17142857142857154</c:v>
                </c:pt>
                <c:pt idx="1">
                  <c:v>0.17142857142857154</c:v>
                </c:pt>
                <c:pt idx="2">
                  <c:v>0.17142857142857154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A3-4658-A014-AFAAEA749D67}"/>
            </c:ext>
          </c:extLst>
        </c:ser>
        <c:ser>
          <c:idx val="3"/>
          <c:order val="3"/>
          <c:tx>
            <c:strRef>
              <c:f>'Chart1.1'!$B$16</c:f>
              <c:strCache>
                <c:ptCount val="1"/>
                <c:pt idx="0">
                  <c:v>High (5 - 3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'Chart1.1'!$C$16:$E$16</c:f>
              <c:numCache>
                <c:formatCode>0.0%</c:formatCode>
                <c:ptCount val="3"/>
                <c:pt idx="0" formatCode="0">
                  <c:v>0.39999999999999991</c:v>
                </c:pt>
                <c:pt idx="1">
                  <c:v>0.39999999999999991</c:v>
                </c:pt>
                <c:pt idx="2">
                  <c:v>0.39999999999999991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5A3-4658-A014-AFAAEA749D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2.1146416455480013E-2"/>
          <c:y val="6.6305618307327022E-2"/>
          <c:w val="0.59738459979514857"/>
          <c:h val="0.38120953630796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'Chart1.1'!$B$13</c:f>
              <c:strCache>
                <c:ptCount val="1"/>
                <c:pt idx="0">
                  <c:v>Current (every 22 - 20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19-41A5-84BB-5B1CD2828DD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19-41A5-84BB-5B1CD2828DD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'Chart1.1'!$C$13:$E$13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0.14285714285714285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19-41A5-84BB-5B1CD2828DD8}"/>
            </c:ext>
          </c:extLst>
        </c:ser>
        <c:ser>
          <c:idx val="1"/>
          <c:order val="1"/>
          <c:tx>
            <c:strRef>
              <c:f>'Chart1.1'!$B$14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'Chart1.1'!$C$14:$E$14</c:f>
              <c:numCache>
                <c:formatCode>0.0%</c:formatCode>
                <c:ptCount val="3"/>
                <c:pt idx="0" formatCode="0">
                  <c:v>0.42857142857142855</c:v>
                </c:pt>
                <c:pt idx="1">
                  <c:v>0.2857142857142857</c:v>
                </c:pt>
                <c:pt idx="2">
                  <c:v>0.42857142857142855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19-41A5-84BB-5B1CD2828DD8}"/>
            </c:ext>
          </c:extLst>
        </c:ser>
        <c:ser>
          <c:idx val="2"/>
          <c:order val="2"/>
          <c:tx>
            <c:strRef>
              <c:f>'Chart1.1'!$B$15</c:f>
              <c:strCache>
                <c:ptCount val="1"/>
                <c:pt idx="0">
                  <c:v>Medium (7 - 5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'Chart1.1'!$C$15:$E$15</c:f>
              <c:numCache>
                <c:formatCode>0.0%</c:formatCode>
                <c:ptCount val="3"/>
                <c:pt idx="0" formatCode="0">
                  <c:v>0.17142857142857154</c:v>
                </c:pt>
                <c:pt idx="1">
                  <c:v>0.17142857142857154</c:v>
                </c:pt>
                <c:pt idx="2">
                  <c:v>0.17142857142857154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19-41A5-84BB-5B1CD2828DD8}"/>
            </c:ext>
          </c:extLst>
        </c:ser>
        <c:ser>
          <c:idx val="3"/>
          <c:order val="3"/>
          <c:tx>
            <c:strRef>
              <c:f>'Chart1.1'!$B$16</c:f>
              <c:strCache>
                <c:ptCount val="1"/>
                <c:pt idx="0">
                  <c:v>High (5 - 3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'Chart1.1'!$C$16:$E$16</c:f>
              <c:numCache>
                <c:formatCode>0.0%</c:formatCode>
                <c:ptCount val="3"/>
                <c:pt idx="0" formatCode="0">
                  <c:v>0.39999999999999991</c:v>
                </c:pt>
                <c:pt idx="1">
                  <c:v>0.39999999999999991</c:v>
                </c:pt>
                <c:pt idx="2">
                  <c:v>0.39999999999999991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F19-41A5-84BB-5B1CD2828D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2.1146416455480013E-2"/>
          <c:y val="6.6305618307327022E-2"/>
          <c:w val="0.59738459979514857"/>
          <c:h val="0.38120953630796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'Chart1.2'!$B$13</c:f>
              <c:strCache>
                <c:ptCount val="1"/>
                <c:pt idx="0">
                  <c:v>Current (every 15 - 12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0B-4F61-9216-310E25D8F44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0B-4F61-9216-310E25D8F44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'Chart1.2'!$C$13:$E$13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0.22222222222222221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0B-4F61-9216-310E25D8F442}"/>
            </c:ext>
          </c:extLst>
        </c:ser>
        <c:ser>
          <c:idx val="1"/>
          <c:order val="1"/>
          <c:tx>
            <c:strRef>
              <c:f>'Chart1.2'!$B$14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'Chart1.2'!$C$14:$E$14</c:f>
              <c:numCache>
                <c:formatCode>0.0%</c:formatCode>
                <c:ptCount val="3"/>
                <c:pt idx="0" formatCode="0">
                  <c:v>0.42857142857142855</c:v>
                </c:pt>
                <c:pt idx="1">
                  <c:v>0.20634920634920634</c:v>
                </c:pt>
                <c:pt idx="2">
                  <c:v>0.42857142857142855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0B-4F61-9216-310E25D8F442}"/>
            </c:ext>
          </c:extLst>
        </c:ser>
        <c:ser>
          <c:idx val="2"/>
          <c:order val="2"/>
          <c:tx>
            <c:strRef>
              <c:f>'Chart1.2'!$B$15</c:f>
              <c:strCache>
                <c:ptCount val="1"/>
                <c:pt idx="0">
                  <c:v>Medium (7 - 5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'Chart1.2'!$C$15:$E$15</c:f>
              <c:numCache>
                <c:formatCode>0.0%</c:formatCode>
                <c:ptCount val="3"/>
                <c:pt idx="0" formatCode="0">
                  <c:v>0.17142857142857154</c:v>
                </c:pt>
                <c:pt idx="1">
                  <c:v>0.17142857142857154</c:v>
                </c:pt>
                <c:pt idx="2">
                  <c:v>0.17142857142857154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0B-4F61-9216-310E25D8F442}"/>
            </c:ext>
          </c:extLst>
        </c:ser>
        <c:ser>
          <c:idx val="3"/>
          <c:order val="3"/>
          <c:tx>
            <c:strRef>
              <c:f>'Chart1.2'!$B$16</c:f>
              <c:strCache>
                <c:ptCount val="1"/>
                <c:pt idx="0">
                  <c:v>High (5 - 3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'Chart1.2'!$C$16:$E$16</c:f>
              <c:numCache>
                <c:formatCode>0.0%</c:formatCode>
                <c:ptCount val="3"/>
                <c:pt idx="0" formatCode="0">
                  <c:v>0.39999999999999991</c:v>
                </c:pt>
                <c:pt idx="1">
                  <c:v>0.39999999999999991</c:v>
                </c:pt>
                <c:pt idx="2">
                  <c:v>0.39999999999999991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80B-4F61-9216-310E25D8F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61551009961413139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'Chart1.3'!$B$13</c:f>
              <c:strCache>
                <c:ptCount val="1"/>
                <c:pt idx="0">
                  <c:v>Current (every 12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13-4AA3-A81A-1A4FF5A458C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13-4AA3-A81A-1A4FF5A458C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'Chart1.3'!$C$13:$E$13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0.25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13-4AA3-A81A-1A4FF5A458C3}"/>
            </c:ext>
          </c:extLst>
        </c:ser>
        <c:ser>
          <c:idx val="1"/>
          <c:order val="1"/>
          <c:tx>
            <c:strRef>
              <c:f>'Chart1.3'!$B$14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'Chart1.3'!$C$14:$E$14</c:f>
              <c:numCache>
                <c:formatCode>0.0%</c:formatCode>
                <c:ptCount val="3"/>
                <c:pt idx="0" formatCode="0">
                  <c:v>0.33333333333333331</c:v>
                </c:pt>
                <c:pt idx="1">
                  <c:v>8.3333333333333315E-2</c:v>
                </c:pt>
                <c:pt idx="2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13-4AA3-A81A-1A4FF5A458C3}"/>
            </c:ext>
          </c:extLst>
        </c:ser>
        <c:ser>
          <c:idx val="2"/>
          <c:order val="2"/>
          <c:tx>
            <c:strRef>
              <c:f>'Chart1.3'!$B$15</c:f>
              <c:strCache>
                <c:ptCount val="1"/>
                <c:pt idx="0">
                  <c:v>Medium (9 - 5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'Chart1.3'!$C$15:$E$15</c:f>
              <c:numCache>
                <c:formatCode>0.0%</c:formatCode>
                <c:ptCount val="3"/>
                <c:pt idx="0" formatCode="0">
                  <c:v>0.26666666666666677</c:v>
                </c:pt>
                <c:pt idx="1">
                  <c:v>0.26666666666666677</c:v>
                </c:pt>
                <c:pt idx="2">
                  <c:v>0.26666666666666677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13-4AA3-A81A-1A4FF5A458C3}"/>
            </c:ext>
          </c:extLst>
        </c:ser>
        <c:ser>
          <c:idx val="3"/>
          <c:order val="3"/>
          <c:tx>
            <c:strRef>
              <c:f>'Chart1.3'!$B$16</c:f>
              <c:strCache>
                <c:ptCount val="1"/>
                <c:pt idx="0">
                  <c:v>High (5 - 3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'Chart1.3'!$C$16:$E$16</c:f>
              <c:numCache>
                <c:formatCode>0.0%</c:formatCode>
                <c:ptCount val="3"/>
                <c:pt idx="0" formatCode="0">
                  <c:v>0.39999999999999991</c:v>
                </c:pt>
                <c:pt idx="1">
                  <c:v>0.39999999999999991</c:v>
                </c:pt>
                <c:pt idx="2">
                  <c:v>0.39999999999999991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13-4AA3-A81A-1A4FF5A458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1.7694663167104115E-2"/>
          <c:w val="0.5158198506097256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'Chart1.2'!$B$13</c:f>
              <c:strCache>
                <c:ptCount val="1"/>
                <c:pt idx="0">
                  <c:v>Current (every 15 - 12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CE-45EE-B1D9-747CA28535A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CE-45EE-B1D9-747CA28535A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'Chart1.2'!$C$13:$E$13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0.22222222222222221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CE-45EE-B1D9-747CA28535AE}"/>
            </c:ext>
          </c:extLst>
        </c:ser>
        <c:ser>
          <c:idx val="1"/>
          <c:order val="1"/>
          <c:tx>
            <c:strRef>
              <c:f>'Chart1.2'!$B$14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'Chart1.2'!$C$14:$E$14</c:f>
              <c:numCache>
                <c:formatCode>0.0%</c:formatCode>
                <c:ptCount val="3"/>
                <c:pt idx="0" formatCode="0">
                  <c:v>0.42857142857142855</c:v>
                </c:pt>
                <c:pt idx="1">
                  <c:v>0.20634920634920634</c:v>
                </c:pt>
                <c:pt idx="2">
                  <c:v>0.42857142857142855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CE-45EE-B1D9-747CA28535AE}"/>
            </c:ext>
          </c:extLst>
        </c:ser>
        <c:ser>
          <c:idx val="2"/>
          <c:order val="2"/>
          <c:tx>
            <c:strRef>
              <c:f>'Chart1.2'!$B$15</c:f>
              <c:strCache>
                <c:ptCount val="1"/>
                <c:pt idx="0">
                  <c:v>Medium (7 - 5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'Chart1.2'!$C$15:$E$15</c:f>
              <c:numCache>
                <c:formatCode>0.0%</c:formatCode>
                <c:ptCount val="3"/>
                <c:pt idx="0" formatCode="0">
                  <c:v>0.17142857142857154</c:v>
                </c:pt>
                <c:pt idx="1">
                  <c:v>0.17142857142857154</c:v>
                </c:pt>
                <c:pt idx="2">
                  <c:v>0.17142857142857154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CE-45EE-B1D9-747CA28535AE}"/>
            </c:ext>
          </c:extLst>
        </c:ser>
        <c:ser>
          <c:idx val="3"/>
          <c:order val="3"/>
          <c:tx>
            <c:strRef>
              <c:f>'Chart1.2'!$B$16</c:f>
              <c:strCache>
                <c:ptCount val="1"/>
                <c:pt idx="0">
                  <c:v>High (5 - 3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'Chart1.2'!$C$16:$E$16</c:f>
              <c:numCache>
                <c:formatCode>0.0%</c:formatCode>
                <c:ptCount val="3"/>
                <c:pt idx="0" formatCode="0">
                  <c:v>0.39999999999999991</c:v>
                </c:pt>
                <c:pt idx="1">
                  <c:v>0.39999999999999991</c:v>
                </c:pt>
                <c:pt idx="2">
                  <c:v>0.39999999999999991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CE-45EE-B1D9-747CA2853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61551009961413139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'Chart1.3'!$B$13</c:f>
              <c:strCache>
                <c:ptCount val="1"/>
                <c:pt idx="0">
                  <c:v>Current (every 12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63-4435-A76E-12F5C548B3D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63-4435-A76E-12F5C548B3D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'Chart1.3'!$C$13:$E$13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0.25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63-4435-A76E-12F5C548B3D7}"/>
            </c:ext>
          </c:extLst>
        </c:ser>
        <c:ser>
          <c:idx val="1"/>
          <c:order val="1"/>
          <c:tx>
            <c:strRef>
              <c:f>'Chart1.3'!$B$14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'Chart1.3'!$C$14:$E$14</c:f>
              <c:numCache>
                <c:formatCode>0.0%</c:formatCode>
                <c:ptCount val="3"/>
                <c:pt idx="0" formatCode="0">
                  <c:v>0.33333333333333331</c:v>
                </c:pt>
                <c:pt idx="1">
                  <c:v>8.3333333333333315E-2</c:v>
                </c:pt>
                <c:pt idx="2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63-4435-A76E-12F5C548B3D7}"/>
            </c:ext>
          </c:extLst>
        </c:ser>
        <c:ser>
          <c:idx val="2"/>
          <c:order val="2"/>
          <c:tx>
            <c:strRef>
              <c:f>'Chart1.3'!$B$15</c:f>
              <c:strCache>
                <c:ptCount val="1"/>
                <c:pt idx="0">
                  <c:v>Medium (9 - 5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'Chart1.3'!$C$15:$E$15</c:f>
              <c:numCache>
                <c:formatCode>0.0%</c:formatCode>
                <c:ptCount val="3"/>
                <c:pt idx="0" formatCode="0">
                  <c:v>0.26666666666666677</c:v>
                </c:pt>
                <c:pt idx="1">
                  <c:v>0.26666666666666677</c:v>
                </c:pt>
                <c:pt idx="2">
                  <c:v>0.26666666666666677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63-4435-A76E-12F5C548B3D7}"/>
            </c:ext>
          </c:extLst>
        </c:ser>
        <c:ser>
          <c:idx val="3"/>
          <c:order val="3"/>
          <c:tx>
            <c:strRef>
              <c:f>'Chart1.3'!$B$16</c:f>
              <c:strCache>
                <c:ptCount val="1"/>
                <c:pt idx="0">
                  <c:v>High (5 - 3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'Chart1.3'!$C$16:$E$16</c:f>
              <c:numCache>
                <c:formatCode>0.0%</c:formatCode>
                <c:ptCount val="3"/>
                <c:pt idx="0" formatCode="0">
                  <c:v>0.39999999999999991</c:v>
                </c:pt>
                <c:pt idx="1">
                  <c:v>0.39999999999999991</c:v>
                </c:pt>
                <c:pt idx="2">
                  <c:v>0.39999999999999991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663-4435-A76E-12F5C548B3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1.7694663167104115E-2"/>
          <c:w val="0.5158198506097256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'Chart1.4'!$B$13</c:f>
              <c:strCache>
                <c:ptCount val="1"/>
                <c:pt idx="0">
                  <c:v>Current (every 23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AF-41D4-A4AB-3E8829BFC11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AF-41D4-A4AB-3E8829BFC11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'Chart1.4'!$C$13:$E$13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0.21739130434782608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AF-41D4-A4AB-3E8829BFC113}"/>
            </c:ext>
          </c:extLst>
        </c:ser>
        <c:ser>
          <c:idx val="1"/>
          <c:order val="1"/>
          <c:tx>
            <c:strRef>
              <c:f>'Chart1.4'!$B$14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'Chart1.4'!$C$14:$E$14</c:f>
              <c:numCache>
                <c:formatCode>0.0%</c:formatCode>
                <c:ptCount val="3"/>
                <c:pt idx="0" formatCode="0">
                  <c:v>0.41666666666666663</c:v>
                </c:pt>
                <c:pt idx="1">
                  <c:v>0.19927536231884055</c:v>
                </c:pt>
                <c:pt idx="2">
                  <c:v>0.41666666666666663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AF-41D4-A4AB-3E8829BFC113}"/>
            </c:ext>
          </c:extLst>
        </c:ser>
        <c:ser>
          <c:idx val="2"/>
          <c:order val="2"/>
          <c:tx>
            <c:strRef>
              <c:f>'Chart1.4'!$B$15</c:f>
              <c:strCache>
                <c:ptCount val="1"/>
                <c:pt idx="0">
                  <c:v>Medium (12 - 8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'Chart1.4'!$C$15:$E$15</c:f>
              <c:numCache>
                <c:formatCode>0.0%</c:formatCode>
                <c:ptCount val="3"/>
                <c:pt idx="0" formatCode="0">
                  <c:v>0.20833333333333337</c:v>
                </c:pt>
                <c:pt idx="1">
                  <c:v>0.20833333333333337</c:v>
                </c:pt>
                <c:pt idx="2">
                  <c:v>0.20833333333333337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AF-41D4-A4AB-3E8829BFC113}"/>
            </c:ext>
          </c:extLst>
        </c:ser>
        <c:ser>
          <c:idx val="3"/>
          <c:order val="3"/>
          <c:tx>
            <c:strRef>
              <c:f>'Chart1.4'!$B$16</c:f>
              <c:strCache>
                <c:ptCount val="1"/>
                <c:pt idx="0">
                  <c:v>High (8 - 5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'Chart1.4'!$C$16:$E$16</c:f>
              <c:numCache>
                <c:formatCode>0.0%</c:formatCode>
                <c:ptCount val="3"/>
                <c:pt idx="0" formatCode="0">
                  <c:v>0.375</c:v>
                </c:pt>
                <c:pt idx="1">
                  <c:v>0.375</c:v>
                </c:pt>
                <c:pt idx="2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0AF-41D4-A4AB-3E8829BFC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057742782152235E-3"/>
          <c:w val="0.5158198506097256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'Chart1.4'!$B$13</c:f>
              <c:strCache>
                <c:ptCount val="1"/>
                <c:pt idx="0">
                  <c:v>Current (every 23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F1-4659-AC35-B9BDCD5AD06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F1-4659-AC35-B9BDCD5AD06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'Chart1.4'!$C$13:$E$13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0.21739130434782608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F1-4659-AC35-B9BDCD5AD06E}"/>
            </c:ext>
          </c:extLst>
        </c:ser>
        <c:ser>
          <c:idx val="1"/>
          <c:order val="1"/>
          <c:tx>
            <c:strRef>
              <c:f>'Chart1.4'!$B$14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'Chart1.4'!$C$14:$E$14</c:f>
              <c:numCache>
                <c:formatCode>0.0%</c:formatCode>
                <c:ptCount val="3"/>
                <c:pt idx="0" formatCode="0">
                  <c:v>0.41666666666666663</c:v>
                </c:pt>
                <c:pt idx="1">
                  <c:v>0.19927536231884055</c:v>
                </c:pt>
                <c:pt idx="2">
                  <c:v>0.41666666666666663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F1-4659-AC35-B9BDCD5AD06E}"/>
            </c:ext>
          </c:extLst>
        </c:ser>
        <c:ser>
          <c:idx val="2"/>
          <c:order val="2"/>
          <c:tx>
            <c:strRef>
              <c:f>'Chart1.4'!$B$15</c:f>
              <c:strCache>
                <c:ptCount val="1"/>
                <c:pt idx="0">
                  <c:v>Medium (12 - 8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'Chart1.4'!$C$15:$E$15</c:f>
              <c:numCache>
                <c:formatCode>0.0%</c:formatCode>
                <c:ptCount val="3"/>
                <c:pt idx="0" formatCode="0">
                  <c:v>0.20833333333333337</c:v>
                </c:pt>
                <c:pt idx="1">
                  <c:v>0.20833333333333337</c:v>
                </c:pt>
                <c:pt idx="2">
                  <c:v>0.20833333333333337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F1-4659-AC35-B9BDCD5AD06E}"/>
            </c:ext>
          </c:extLst>
        </c:ser>
        <c:ser>
          <c:idx val="3"/>
          <c:order val="3"/>
          <c:tx>
            <c:strRef>
              <c:f>'Chart1.4'!$B$16</c:f>
              <c:strCache>
                <c:ptCount val="1"/>
                <c:pt idx="0">
                  <c:v>High (8 - 5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'Chart1.4'!$C$16:$E$16</c:f>
              <c:numCache>
                <c:formatCode>0.0%</c:formatCode>
                <c:ptCount val="3"/>
                <c:pt idx="0" formatCode="0">
                  <c:v>0.375</c:v>
                </c:pt>
                <c:pt idx="1">
                  <c:v>0.375</c:v>
                </c:pt>
                <c:pt idx="2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F1-4659-AC35-B9BDCD5AD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057742782152235E-3"/>
          <c:w val="0.5158198506097256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122401534118649"/>
          <c:y val="0.14191785066706691"/>
          <c:w val="0.55272076547487425"/>
          <c:h val="0.7656748418979189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AE-49B2-BD77-1F8C700428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AE-49B2-BD77-1F8C70042877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CAE-49B2-BD77-1F8C70042877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CAE-49B2-BD77-1F8C70042877}"/>
              </c:ext>
            </c:extLst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CAE-49B2-BD77-1F8C70042877}"/>
              </c:ext>
            </c:extLst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CAE-49B2-BD77-1F8C70042877}"/>
              </c:ext>
            </c:extLst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CAE-49B2-BD77-1F8C70042877}"/>
              </c:ext>
            </c:extLst>
          </c:dPt>
          <c:dPt>
            <c:idx val="7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CAE-49B2-BD77-1F8C70042877}"/>
              </c:ext>
            </c:extLst>
          </c:dPt>
          <c:dPt>
            <c:idx val="8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CAE-49B2-BD77-1F8C70042877}"/>
              </c:ext>
            </c:extLst>
          </c:dPt>
          <c:dPt>
            <c:idx val="9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CAE-49B2-BD77-1F8C70042877}"/>
              </c:ext>
            </c:extLst>
          </c:dPt>
          <c:dLbls>
            <c:dLbl>
              <c:idx val="0"/>
              <c:layout>
                <c:manualLayout>
                  <c:x val="0.1612722128566319"/>
                  <c:y val="-5.149060183291093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AE-49B2-BD77-1F8C70042877}"/>
                </c:ext>
              </c:extLst>
            </c:dLbl>
            <c:dLbl>
              <c:idx val="1"/>
              <c:layout>
                <c:manualLayout>
                  <c:x val="-0.24024501277461341"/>
                  <c:y val="5.36796610155813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AE-49B2-BD77-1F8C70042877}"/>
                </c:ext>
              </c:extLst>
            </c:dLbl>
            <c:dLbl>
              <c:idx val="2"/>
              <c:layout>
                <c:manualLayout>
                  <c:x val="-0.17028772753963595"/>
                  <c:y val="-2.16802168021680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highlight>
                        <a:srgbClr val="FFFF00"/>
                      </a:highlight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AE-49B2-BD77-1F8C70042877}"/>
                </c:ext>
              </c:extLst>
            </c:dLbl>
            <c:dLbl>
              <c:idx val="3"/>
              <c:layout>
                <c:manualLayout>
                  <c:x val="-0.22117831278136627"/>
                  <c:y val="-0.113821138211382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AE-49B2-BD77-1F8C70042877}"/>
                </c:ext>
              </c:extLst>
            </c:dLbl>
            <c:dLbl>
              <c:idx val="4"/>
              <c:layout>
                <c:manualLayout>
                  <c:x val="-9.4922426116366102E-2"/>
                  <c:y val="-0.160382325813347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AE-49B2-BD77-1F8C700428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Summary!$B$61:$B$65</c:f>
              <c:strCache>
                <c:ptCount val="5"/>
                <c:pt idx="0">
                  <c:v>Pavement Preservation</c:v>
                </c:pt>
                <c:pt idx="1">
                  <c:v>Pavement Maintenance &amp; Repair</c:v>
                </c:pt>
                <c:pt idx="2">
                  <c:v>Unpaved Streets &amp; Alleys</c:v>
                </c:pt>
                <c:pt idx="3">
                  <c:v>Sidewalks</c:v>
                </c:pt>
                <c:pt idx="4">
                  <c:v>Streets Miscellaneous</c:v>
                </c:pt>
              </c:strCache>
            </c:strRef>
          </c:cat>
          <c:val>
            <c:numRef>
              <c:f>Summary!$C$61:$C$65</c:f>
              <c:numCache>
                <c:formatCode>_("$"* #,##0_);_("$"* \(#,##0\);_("$"* "-"_);_(@_)</c:formatCode>
                <c:ptCount val="5"/>
                <c:pt idx="0">
                  <c:v>3271607.8976704036</c:v>
                </c:pt>
                <c:pt idx="1">
                  <c:v>5503874.7132347506</c:v>
                </c:pt>
                <c:pt idx="2">
                  <c:v>1303262.8882329112</c:v>
                </c:pt>
                <c:pt idx="3">
                  <c:v>14282.096534809723</c:v>
                </c:pt>
                <c:pt idx="4">
                  <c:v>1097078.4567817636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CAE-49B2-BD77-1F8C70042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'Chart3.1'!$B$13</c:f>
              <c:strCache>
                <c:ptCount val="1"/>
                <c:pt idx="0">
                  <c:v>Current (every 3½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BA-4B49-8D4D-74AF3521958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BA-4B49-8D4D-74AF3521958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'Chart3.1'!$C$13:$E$13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0.5714285714285714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BA-4B49-8D4D-74AF3521958C}"/>
            </c:ext>
          </c:extLst>
        </c:ser>
        <c:ser>
          <c:idx val="1"/>
          <c:order val="1"/>
          <c:tx>
            <c:strRef>
              <c:f>'Chart3.1'!$B$14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'Chart3.1'!$C$14:$E$14</c:f>
              <c:numCache>
                <c:formatCode>0.0%</c:formatCode>
                <c:ptCount val="3"/>
                <c:pt idx="0" formatCode="0">
                  <c:v>0.4</c:v>
                </c:pt>
                <c:pt idx="1">
                  <c:v>0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6BA-4B49-8D4D-74AF3521958C}"/>
            </c:ext>
          </c:extLst>
        </c:ser>
        <c:ser>
          <c:idx val="2"/>
          <c:order val="2"/>
          <c:tx>
            <c:strRef>
              <c:f>'Chart3.1'!$B$15</c:f>
              <c:strCache>
                <c:ptCount val="1"/>
                <c:pt idx="0">
                  <c:v>Medium (5 - 3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'Chart3.1'!$C$15:$E$15</c:f>
              <c:numCache>
                <c:formatCode>0.0%</c:formatCode>
                <c:ptCount val="3"/>
                <c:pt idx="0" formatCode="0">
                  <c:v>0.26666666666666661</c:v>
                </c:pt>
                <c:pt idx="1">
                  <c:v>9.5238095238095233E-2</c:v>
                </c:pt>
                <c:pt idx="2">
                  <c:v>0.26666666666666661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BA-4B49-8D4D-74AF3521958C}"/>
            </c:ext>
          </c:extLst>
        </c:ser>
        <c:ser>
          <c:idx val="3"/>
          <c:order val="3"/>
          <c:tx>
            <c:strRef>
              <c:f>'Chart3.1'!$B$16</c:f>
              <c:strCache>
                <c:ptCount val="1"/>
                <c:pt idx="0">
                  <c:v>High (3 - 2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'Chart3.1'!$C$16:$E$16</c:f>
              <c:numCache>
                <c:formatCode>0.0%</c:formatCode>
                <c:ptCount val="3"/>
                <c:pt idx="0" formatCode="0">
                  <c:v>0.33333333333333337</c:v>
                </c:pt>
                <c:pt idx="1">
                  <c:v>0.33333333333333337</c:v>
                </c:pt>
                <c:pt idx="2">
                  <c:v>0.33333333333333337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BA-4B49-8D4D-74AF35219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4.5472440944881891E-2"/>
          <c:w val="0.55207085024769142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122401534118649"/>
          <c:y val="0.14191785066706691"/>
          <c:w val="0.55272076547487425"/>
          <c:h val="0.7656748418979189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AE-49B2-BD77-1F8C700428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AE-49B2-BD77-1F8C70042877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CAE-49B2-BD77-1F8C70042877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CAE-49B2-BD77-1F8C70042877}"/>
              </c:ext>
            </c:extLst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CAE-49B2-BD77-1F8C70042877}"/>
              </c:ext>
            </c:extLst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CAE-49B2-BD77-1F8C70042877}"/>
              </c:ext>
            </c:extLst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CAE-49B2-BD77-1F8C70042877}"/>
              </c:ext>
            </c:extLst>
          </c:dPt>
          <c:dPt>
            <c:idx val="7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CAE-49B2-BD77-1F8C70042877}"/>
              </c:ext>
            </c:extLst>
          </c:dPt>
          <c:dPt>
            <c:idx val="8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CAE-49B2-BD77-1F8C70042877}"/>
              </c:ext>
            </c:extLst>
          </c:dPt>
          <c:dPt>
            <c:idx val="9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CAE-49B2-BD77-1F8C70042877}"/>
              </c:ext>
            </c:extLst>
          </c:dPt>
          <c:dLbls>
            <c:dLbl>
              <c:idx val="0"/>
              <c:layout>
                <c:manualLayout>
                  <c:x val="0.1612722128566319"/>
                  <c:y val="-5.149060183291093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AE-49B2-BD77-1F8C70042877}"/>
                </c:ext>
              </c:extLst>
            </c:dLbl>
            <c:dLbl>
              <c:idx val="1"/>
              <c:layout>
                <c:manualLayout>
                  <c:x val="-0.24024501277461341"/>
                  <c:y val="5.36796610155813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highlight>
                        <a:srgbClr val="FFFF00"/>
                      </a:highlight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AE-49B2-BD77-1F8C70042877}"/>
                </c:ext>
              </c:extLst>
            </c:dLbl>
            <c:dLbl>
              <c:idx val="2"/>
              <c:layout>
                <c:manualLayout>
                  <c:x val="-0.17028772753963595"/>
                  <c:y val="-2.16802168021680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AE-49B2-BD77-1F8C70042877}"/>
                </c:ext>
              </c:extLst>
            </c:dLbl>
            <c:dLbl>
              <c:idx val="3"/>
              <c:layout>
                <c:manualLayout>
                  <c:x val="-0.22117831278136627"/>
                  <c:y val="-0.113821138211382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AE-49B2-BD77-1F8C70042877}"/>
                </c:ext>
              </c:extLst>
            </c:dLbl>
            <c:dLbl>
              <c:idx val="4"/>
              <c:layout>
                <c:manualLayout>
                  <c:x val="-9.4922426116366102E-2"/>
                  <c:y val="-0.160382325813347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AE-49B2-BD77-1F8C700428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Summary!$B$61:$B$65</c:f>
              <c:strCache>
                <c:ptCount val="5"/>
                <c:pt idx="0">
                  <c:v>Pavement Preservation</c:v>
                </c:pt>
                <c:pt idx="1">
                  <c:v>Pavement Maintenance &amp; Repair</c:v>
                </c:pt>
                <c:pt idx="2">
                  <c:v>Unpaved Streets &amp; Alleys</c:v>
                </c:pt>
                <c:pt idx="3">
                  <c:v>Sidewalks</c:v>
                </c:pt>
                <c:pt idx="4">
                  <c:v>Streets Miscellaneous</c:v>
                </c:pt>
              </c:strCache>
            </c:strRef>
          </c:cat>
          <c:val>
            <c:numRef>
              <c:f>Summary!$C$61:$C$65</c:f>
              <c:numCache>
                <c:formatCode>_("$"* #,##0_);_("$"* \(#,##0\);_("$"* "-"_);_(@_)</c:formatCode>
                <c:ptCount val="5"/>
                <c:pt idx="0">
                  <c:v>3271607.8976704036</c:v>
                </c:pt>
                <c:pt idx="1">
                  <c:v>5503874.7132347506</c:v>
                </c:pt>
                <c:pt idx="2">
                  <c:v>1303262.8882329112</c:v>
                </c:pt>
                <c:pt idx="3">
                  <c:v>14282.096534809723</c:v>
                </c:pt>
                <c:pt idx="4">
                  <c:v>1097078.4567817636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CAE-49B2-BD77-1F8C70042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'Chart3.2'!$B$13</c:f>
              <c:strCache>
                <c:ptCount val="1"/>
                <c:pt idx="0">
                  <c:v>Current (every 8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94C-4BE3-9168-C1519A1DAD2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4C-4BE3-9168-C1519A1DAD2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'Chart3.2'!$C$13:$E$13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0.375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4C-4BE3-9168-C1519A1DAD28}"/>
            </c:ext>
          </c:extLst>
        </c:ser>
        <c:ser>
          <c:idx val="1"/>
          <c:order val="1"/>
          <c:tx>
            <c:strRef>
              <c:f>'Chart3.2'!$B$14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'Chart3.2'!$C$14:$E$14</c:f>
              <c:numCache>
                <c:formatCode>0.0%</c:formatCode>
                <c:ptCount val="3"/>
                <c:pt idx="0" formatCode="0">
                  <c:v>0.33333333333333331</c:v>
                </c:pt>
                <c:pt idx="1">
                  <c:v>0</c:v>
                </c:pt>
                <c:pt idx="2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4C-4BE3-9168-C1519A1DAD28}"/>
            </c:ext>
          </c:extLst>
        </c:ser>
        <c:ser>
          <c:idx val="2"/>
          <c:order val="2"/>
          <c:tx>
            <c:strRef>
              <c:f>'Chart3.2'!$B$15</c:f>
              <c:strCache>
                <c:ptCount val="1"/>
                <c:pt idx="0">
                  <c:v>Medium (9 - 5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'Chart3.2'!$C$15:$E$15</c:f>
              <c:numCache>
                <c:formatCode>0.0%</c:formatCode>
                <c:ptCount val="3"/>
                <c:pt idx="0" formatCode="0">
                  <c:v>0.26666666666666677</c:v>
                </c:pt>
                <c:pt idx="1">
                  <c:v>0.22500000000000009</c:v>
                </c:pt>
                <c:pt idx="2">
                  <c:v>0.26666666666666677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4C-4BE3-9168-C1519A1DAD28}"/>
            </c:ext>
          </c:extLst>
        </c:ser>
        <c:ser>
          <c:idx val="3"/>
          <c:order val="3"/>
          <c:tx>
            <c:strRef>
              <c:f>'Chart3.2'!$B$16</c:f>
              <c:strCache>
                <c:ptCount val="1"/>
                <c:pt idx="0">
                  <c:v>High (5 - 3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'Chart3.2'!$C$16:$E$16</c:f>
              <c:numCache>
                <c:formatCode>0.0%</c:formatCode>
                <c:ptCount val="3"/>
                <c:pt idx="0" formatCode="0">
                  <c:v>0.39999999999999991</c:v>
                </c:pt>
                <c:pt idx="1">
                  <c:v>0.39999999999999991</c:v>
                </c:pt>
                <c:pt idx="2">
                  <c:v>0.39999999999999991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4C-4BE3-9168-C1519A1DA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53092443379221133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'Chart3.1'!$B$13</c:f>
              <c:strCache>
                <c:ptCount val="1"/>
                <c:pt idx="0">
                  <c:v>Current (every 3½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FF-49E3-A3FD-8D73463A925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FF-49E3-A3FD-8D73463A925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'Chart3.1'!$C$13:$E$13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0.5714285714285714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FF-49E3-A3FD-8D73463A9255}"/>
            </c:ext>
          </c:extLst>
        </c:ser>
        <c:ser>
          <c:idx val="1"/>
          <c:order val="1"/>
          <c:tx>
            <c:strRef>
              <c:f>'Chart3.1'!$B$14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'Chart3.1'!$C$14:$E$14</c:f>
              <c:numCache>
                <c:formatCode>0.0%</c:formatCode>
                <c:ptCount val="3"/>
                <c:pt idx="0" formatCode="0">
                  <c:v>0.4</c:v>
                </c:pt>
                <c:pt idx="1">
                  <c:v>0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FF-49E3-A3FD-8D73463A9255}"/>
            </c:ext>
          </c:extLst>
        </c:ser>
        <c:ser>
          <c:idx val="2"/>
          <c:order val="2"/>
          <c:tx>
            <c:strRef>
              <c:f>'Chart3.1'!$B$15</c:f>
              <c:strCache>
                <c:ptCount val="1"/>
                <c:pt idx="0">
                  <c:v>Medium (5 - 3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'Chart3.1'!$C$15:$E$15</c:f>
              <c:numCache>
                <c:formatCode>0.0%</c:formatCode>
                <c:ptCount val="3"/>
                <c:pt idx="0" formatCode="0">
                  <c:v>0.26666666666666661</c:v>
                </c:pt>
                <c:pt idx="1">
                  <c:v>9.5238095238095233E-2</c:v>
                </c:pt>
                <c:pt idx="2">
                  <c:v>0.26666666666666661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FF-49E3-A3FD-8D73463A9255}"/>
            </c:ext>
          </c:extLst>
        </c:ser>
        <c:ser>
          <c:idx val="3"/>
          <c:order val="3"/>
          <c:tx>
            <c:strRef>
              <c:f>'Chart3.1'!$B$16</c:f>
              <c:strCache>
                <c:ptCount val="1"/>
                <c:pt idx="0">
                  <c:v>High (3 - 2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'Chart3.1'!$C$16:$E$16</c:f>
              <c:numCache>
                <c:formatCode>0.0%</c:formatCode>
                <c:ptCount val="3"/>
                <c:pt idx="0" formatCode="0">
                  <c:v>0.33333333333333337</c:v>
                </c:pt>
                <c:pt idx="1">
                  <c:v>0.33333333333333337</c:v>
                </c:pt>
                <c:pt idx="2">
                  <c:v>0.33333333333333337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FF-49E3-A3FD-8D73463A9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4.5472440944881891E-2"/>
          <c:w val="0.55207085024769142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'Chart3.2'!$B$13</c:f>
              <c:strCache>
                <c:ptCount val="1"/>
                <c:pt idx="0">
                  <c:v>Current (every 8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B2-4BEE-A167-2C134A63DEA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B2-4BEE-A167-2C134A63DEA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'Chart3.2'!$C$13:$E$13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0.375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B2-4BEE-A167-2C134A63DEA6}"/>
            </c:ext>
          </c:extLst>
        </c:ser>
        <c:ser>
          <c:idx val="1"/>
          <c:order val="1"/>
          <c:tx>
            <c:strRef>
              <c:f>'Chart3.2'!$B$14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'Chart3.2'!$C$14:$E$14</c:f>
              <c:numCache>
                <c:formatCode>0.0%</c:formatCode>
                <c:ptCount val="3"/>
                <c:pt idx="0" formatCode="0">
                  <c:v>0.33333333333333331</c:v>
                </c:pt>
                <c:pt idx="1">
                  <c:v>0</c:v>
                </c:pt>
                <c:pt idx="2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B2-4BEE-A167-2C134A63DEA6}"/>
            </c:ext>
          </c:extLst>
        </c:ser>
        <c:ser>
          <c:idx val="2"/>
          <c:order val="2"/>
          <c:tx>
            <c:strRef>
              <c:f>'Chart3.2'!$B$15</c:f>
              <c:strCache>
                <c:ptCount val="1"/>
                <c:pt idx="0">
                  <c:v>Medium (9 - 5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'Chart3.2'!$C$15:$E$15</c:f>
              <c:numCache>
                <c:formatCode>0.0%</c:formatCode>
                <c:ptCount val="3"/>
                <c:pt idx="0" formatCode="0">
                  <c:v>0.26666666666666677</c:v>
                </c:pt>
                <c:pt idx="1">
                  <c:v>0.22500000000000009</c:v>
                </c:pt>
                <c:pt idx="2">
                  <c:v>0.26666666666666677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B2-4BEE-A167-2C134A63DEA6}"/>
            </c:ext>
          </c:extLst>
        </c:ser>
        <c:ser>
          <c:idx val="3"/>
          <c:order val="3"/>
          <c:tx>
            <c:strRef>
              <c:f>'Chart3.2'!$B$16</c:f>
              <c:strCache>
                <c:ptCount val="1"/>
                <c:pt idx="0">
                  <c:v>High (5 - 3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'Chart3.2'!$C$16:$E$16</c:f>
              <c:numCache>
                <c:formatCode>0.0%</c:formatCode>
                <c:ptCount val="3"/>
                <c:pt idx="0" formatCode="0">
                  <c:v>0.39999999999999991</c:v>
                </c:pt>
                <c:pt idx="1">
                  <c:v>0.39999999999999991</c:v>
                </c:pt>
                <c:pt idx="2">
                  <c:v>0.39999999999999991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B2-4BEE-A167-2C134A63D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53092443379221133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122401534118649"/>
          <c:y val="0.14191785066706691"/>
          <c:w val="0.55272076547487425"/>
          <c:h val="0.7656748418979189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AE-49B2-BD77-1F8C700428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AE-49B2-BD77-1F8C70042877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CAE-49B2-BD77-1F8C70042877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CAE-49B2-BD77-1F8C70042877}"/>
              </c:ext>
            </c:extLst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CAE-49B2-BD77-1F8C70042877}"/>
              </c:ext>
            </c:extLst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CAE-49B2-BD77-1F8C70042877}"/>
              </c:ext>
            </c:extLst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CAE-49B2-BD77-1F8C70042877}"/>
              </c:ext>
            </c:extLst>
          </c:dPt>
          <c:dPt>
            <c:idx val="7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CAE-49B2-BD77-1F8C70042877}"/>
              </c:ext>
            </c:extLst>
          </c:dPt>
          <c:dPt>
            <c:idx val="8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CAE-49B2-BD77-1F8C70042877}"/>
              </c:ext>
            </c:extLst>
          </c:dPt>
          <c:dPt>
            <c:idx val="9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CAE-49B2-BD77-1F8C70042877}"/>
              </c:ext>
            </c:extLst>
          </c:dPt>
          <c:dLbls>
            <c:dLbl>
              <c:idx val="0"/>
              <c:layout>
                <c:manualLayout>
                  <c:x val="0.1612722128566319"/>
                  <c:y val="-5.149060183291093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AE-49B2-BD77-1F8C70042877}"/>
                </c:ext>
              </c:extLst>
            </c:dLbl>
            <c:dLbl>
              <c:idx val="1"/>
              <c:layout>
                <c:manualLayout>
                  <c:x val="-0.24024501277461341"/>
                  <c:y val="5.36796610155813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AE-49B2-BD77-1F8C70042877}"/>
                </c:ext>
              </c:extLst>
            </c:dLbl>
            <c:dLbl>
              <c:idx val="2"/>
              <c:layout>
                <c:manualLayout>
                  <c:x val="-0.17028772753963595"/>
                  <c:y val="-2.16802168021680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AE-49B2-BD77-1F8C70042877}"/>
                </c:ext>
              </c:extLst>
            </c:dLbl>
            <c:dLbl>
              <c:idx val="3"/>
              <c:layout>
                <c:manualLayout>
                  <c:x val="-0.22117831278136627"/>
                  <c:y val="-0.113821138211382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AE-49B2-BD77-1F8C70042877}"/>
                </c:ext>
              </c:extLst>
            </c:dLbl>
            <c:dLbl>
              <c:idx val="4"/>
              <c:layout>
                <c:manualLayout>
                  <c:x val="-9.4922426116366102E-2"/>
                  <c:y val="-0.160382325813347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highlight>
                        <a:srgbClr val="FFFF00"/>
                      </a:highlight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AE-49B2-BD77-1F8C700428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Summary!$B$61:$B$65</c:f>
              <c:strCache>
                <c:ptCount val="5"/>
                <c:pt idx="0">
                  <c:v>Pavement Preservation</c:v>
                </c:pt>
                <c:pt idx="1">
                  <c:v>Pavement Maintenance &amp; Repair</c:v>
                </c:pt>
                <c:pt idx="2">
                  <c:v>Unpaved Streets &amp; Alleys</c:v>
                </c:pt>
                <c:pt idx="3">
                  <c:v>Sidewalks</c:v>
                </c:pt>
                <c:pt idx="4">
                  <c:v>Streets Miscellaneous</c:v>
                </c:pt>
              </c:strCache>
            </c:strRef>
          </c:cat>
          <c:val>
            <c:numRef>
              <c:f>Summary!$C$61:$C$65</c:f>
              <c:numCache>
                <c:formatCode>_("$"* #,##0_);_("$"* \(#,##0\);_("$"* "-"_);_(@_)</c:formatCode>
                <c:ptCount val="5"/>
                <c:pt idx="0">
                  <c:v>3271607.8976704036</c:v>
                </c:pt>
                <c:pt idx="1">
                  <c:v>5503874.7132347506</c:v>
                </c:pt>
                <c:pt idx="2">
                  <c:v>1303262.8882329112</c:v>
                </c:pt>
                <c:pt idx="3">
                  <c:v>14282.096534809723</c:v>
                </c:pt>
                <c:pt idx="4">
                  <c:v>1097078.4567817636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CAE-49B2-BD77-1F8C70042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'Chart4.1'!$B$13</c:f>
              <c:strCache>
                <c:ptCount val="1"/>
                <c:pt idx="0">
                  <c:v>Current (60% of potential performance)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EC-47E2-B37C-67B30D9F431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EC-47E2-B37C-67B30D9F431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'Chart4.1'!$C$13:$E$13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EC-47E2-B37C-67B30D9F4313}"/>
            </c:ext>
          </c:extLst>
        </c:ser>
        <c:ser>
          <c:idx val="1"/>
          <c:order val="1"/>
          <c:tx>
            <c:strRef>
              <c:f>'Chart4.1'!$B$14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'Chart4.1'!$C$14:$E$14</c:f>
              <c:numCache>
                <c:formatCode>0.0%</c:formatCode>
                <c:ptCount val="3"/>
                <c:pt idx="0" formatCode="0">
                  <c:v>0.5</c:v>
                </c:pt>
                <c:pt idx="1">
                  <c:v>0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EC-47E2-B37C-67B30D9F4313}"/>
            </c:ext>
          </c:extLst>
        </c:ser>
        <c:ser>
          <c:idx val="2"/>
          <c:order val="2"/>
          <c:tx>
            <c:strRef>
              <c:f>'Chart4.1'!$B$15</c:f>
              <c:strCache>
                <c:ptCount val="1"/>
                <c:pt idx="0">
                  <c:v>Medium (50% - 75%)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'Chart4.1'!$C$15:$E$15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0.15000000000000002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EC-47E2-B37C-67B30D9F4313}"/>
            </c:ext>
          </c:extLst>
        </c:ser>
        <c:ser>
          <c:idx val="3"/>
          <c:order val="3"/>
          <c:tx>
            <c:strRef>
              <c:f>'Chart4.1'!$B$16</c:f>
              <c:strCache>
                <c:ptCount val="1"/>
                <c:pt idx="0">
                  <c:v>High (75% - 100%)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'Chart4.1'!$C$16:$E$16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EC-47E2-B37C-67B30D9F4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1583552055993003E-2"/>
          <c:w val="0.81186968098644585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'Chart4.1'!$B$13</c:f>
              <c:strCache>
                <c:ptCount val="1"/>
                <c:pt idx="0">
                  <c:v>Current (60% of potential performance)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70-4957-8538-25B59AFA038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70-4957-8538-25B59AFA038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'Chart4.1'!$C$13:$E$13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70-4957-8538-25B59AFA038F}"/>
            </c:ext>
          </c:extLst>
        </c:ser>
        <c:ser>
          <c:idx val="1"/>
          <c:order val="1"/>
          <c:tx>
            <c:strRef>
              <c:f>'Chart4.1'!$B$14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'Chart4.1'!$C$14:$E$14</c:f>
              <c:numCache>
                <c:formatCode>0.0%</c:formatCode>
                <c:ptCount val="3"/>
                <c:pt idx="0" formatCode="0">
                  <c:v>0.5</c:v>
                </c:pt>
                <c:pt idx="1">
                  <c:v>0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70-4957-8538-25B59AFA038F}"/>
            </c:ext>
          </c:extLst>
        </c:ser>
        <c:ser>
          <c:idx val="2"/>
          <c:order val="2"/>
          <c:tx>
            <c:strRef>
              <c:f>'Chart4.1'!$B$15</c:f>
              <c:strCache>
                <c:ptCount val="1"/>
                <c:pt idx="0">
                  <c:v>Medium (50% - 75%)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'Chart4.1'!$C$15:$E$15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0.15000000000000002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70-4957-8538-25B59AFA038F}"/>
            </c:ext>
          </c:extLst>
        </c:ser>
        <c:ser>
          <c:idx val="3"/>
          <c:order val="3"/>
          <c:tx>
            <c:strRef>
              <c:f>'Chart4.1'!$B$16</c:f>
              <c:strCache>
                <c:ptCount val="1"/>
                <c:pt idx="0">
                  <c:v>High (75% - 100%)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'Chart4.1'!$C$16:$E$16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70-4957-8538-25B59AFA0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1583552055993003E-2"/>
          <c:w val="0.81186968098644585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'Chart4.2'!$B$13</c:f>
              <c:strCache>
                <c:ptCount val="1"/>
                <c:pt idx="0">
                  <c:v>Current (40% of potential performance)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B1-4BA7-B50D-CDF74E00B86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B1-4BA7-B50D-CDF74E00B860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'Chart4.2'!$C$13:$E$13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B1-4BA7-B50D-CDF74E00B860}"/>
            </c:ext>
          </c:extLst>
        </c:ser>
        <c:ser>
          <c:idx val="1"/>
          <c:order val="1"/>
          <c:tx>
            <c:strRef>
              <c:f>'Chart4.2'!$B$14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'Chart4.2'!$C$14:$E$14</c:f>
              <c:numCache>
                <c:formatCode>0.0%</c:formatCode>
                <c:ptCount val="3"/>
                <c:pt idx="0" formatCode="0">
                  <c:v>0.5</c:v>
                </c:pt>
                <c:pt idx="1">
                  <c:v>9.9999999999999978E-2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B1-4BA7-B50D-CDF74E00B860}"/>
            </c:ext>
          </c:extLst>
        </c:ser>
        <c:ser>
          <c:idx val="2"/>
          <c:order val="2"/>
          <c:tx>
            <c:strRef>
              <c:f>'Chart4.2'!$B$15</c:f>
              <c:strCache>
                <c:ptCount val="1"/>
                <c:pt idx="0">
                  <c:v>Medium (50% - 75%)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'Chart4.2'!$C$15:$E$15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B1-4BA7-B50D-CDF74E00B860}"/>
            </c:ext>
          </c:extLst>
        </c:ser>
        <c:ser>
          <c:idx val="3"/>
          <c:order val="3"/>
          <c:tx>
            <c:strRef>
              <c:f>'Chart4.2'!$B$16</c:f>
              <c:strCache>
                <c:ptCount val="1"/>
                <c:pt idx="0">
                  <c:v>High (75% - 100%)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'Chart4.2'!$C$16:$E$16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1B1-4BA7-B50D-CDF74E00B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1583552055993003E-2"/>
          <c:w val="0.80582784771345151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'Chart4.2'!$B$13</c:f>
              <c:strCache>
                <c:ptCount val="1"/>
                <c:pt idx="0">
                  <c:v>Current (40% of potential performance)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3B-40D2-9CA6-168568B7242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3B-40D2-9CA6-168568B7242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'Chart4.2'!$C$13:$E$13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3B-40D2-9CA6-168568B7242D}"/>
            </c:ext>
          </c:extLst>
        </c:ser>
        <c:ser>
          <c:idx val="1"/>
          <c:order val="1"/>
          <c:tx>
            <c:strRef>
              <c:f>'Chart4.2'!$B$14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'Chart4.2'!$C$14:$E$14</c:f>
              <c:numCache>
                <c:formatCode>0.0%</c:formatCode>
                <c:ptCount val="3"/>
                <c:pt idx="0" formatCode="0">
                  <c:v>0.5</c:v>
                </c:pt>
                <c:pt idx="1">
                  <c:v>9.9999999999999978E-2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3B-40D2-9CA6-168568B7242D}"/>
            </c:ext>
          </c:extLst>
        </c:ser>
        <c:ser>
          <c:idx val="2"/>
          <c:order val="2"/>
          <c:tx>
            <c:strRef>
              <c:f>'Chart4.2'!$B$15</c:f>
              <c:strCache>
                <c:ptCount val="1"/>
                <c:pt idx="0">
                  <c:v>Medium (50% - 75%)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'Chart4.2'!$C$15:$E$15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3B-40D2-9CA6-168568B7242D}"/>
            </c:ext>
          </c:extLst>
        </c:ser>
        <c:ser>
          <c:idx val="3"/>
          <c:order val="3"/>
          <c:tx>
            <c:strRef>
              <c:f>'Chart4.2'!$B$16</c:f>
              <c:strCache>
                <c:ptCount val="1"/>
                <c:pt idx="0">
                  <c:v>High (75% - 100%)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'Chart4.2'!$C$16:$E$16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3B-40D2-9CA6-168568B724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1583552055993003E-2"/>
          <c:w val="0.80582784771345151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'Chart4.4'!$B$13</c:f>
              <c:strCache>
                <c:ptCount val="1"/>
                <c:pt idx="0">
                  <c:v>Current (40% of potential performance)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E8-4E8C-8E65-0436033024F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E8-4E8C-8E65-0436033024F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'Chart4.4'!$C$13:$E$13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E8-4E8C-8E65-0436033024F2}"/>
            </c:ext>
          </c:extLst>
        </c:ser>
        <c:ser>
          <c:idx val="1"/>
          <c:order val="1"/>
          <c:tx>
            <c:strRef>
              <c:f>'Chart4.4'!$B$14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'Chart4.4'!$C$14:$E$14</c:f>
              <c:numCache>
                <c:formatCode>0.0%</c:formatCode>
                <c:ptCount val="3"/>
                <c:pt idx="0" formatCode="0">
                  <c:v>0.5</c:v>
                </c:pt>
                <c:pt idx="1">
                  <c:v>9.9999999999999978E-2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E8-4E8C-8E65-0436033024F2}"/>
            </c:ext>
          </c:extLst>
        </c:ser>
        <c:ser>
          <c:idx val="2"/>
          <c:order val="2"/>
          <c:tx>
            <c:strRef>
              <c:f>'Chart4.4'!$B$15</c:f>
              <c:strCache>
                <c:ptCount val="1"/>
                <c:pt idx="0">
                  <c:v>Medium (50% - 75%)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'Chart4.4'!$C$15:$E$15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E8-4E8C-8E65-0436033024F2}"/>
            </c:ext>
          </c:extLst>
        </c:ser>
        <c:ser>
          <c:idx val="3"/>
          <c:order val="3"/>
          <c:tx>
            <c:strRef>
              <c:f>'Chart4.4'!$B$16</c:f>
              <c:strCache>
                <c:ptCount val="1"/>
                <c:pt idx="0">
                  <c:v>High (75% - 100%)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'Chart4.4'!$C$16:$E$16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DE8-4E8C-8E65-0436033024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2.4167333091977158E-2"/>
          <c:y val="5.2416885389326345E-2"/>
          <c:w val="0.79072326453096586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'Chart4.3'!$B$13</c:f>
              <c:strCache>
                <c:ptCount val="1"/>
                <c:pt idx="0">
                  <c:v>Current (30 days)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3A-4C8B-8D8E-27386D34B4D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3A-4C8B-8D8E-27386D34B4D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'Chart4.3'!$C$13:$E$13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3A-4C8B-8D8E-27386D34B4D9}"/>
            </c:ext>
          </c:extLst>
        </c:ser>
        <c:ser>
          <c:idx val="1"/>
          <c:order val="1"/>
          <c:tx>
            <c:strRef>
              <c:f>'Chart4.3'!$B$14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'Chart4.3'!$C$14:$E$14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3A-4C8B-8D8E-27386D34B4D9}"/>
            </c:ext>
          </c:extLst>
        </c:ser>
        <c:ser>
          <c:idx val="2"/>
          <c:order val="2"/>
          <c:tx>
            <c:strRef>
              <c:f>'Chart4.3'!$B$15</c:f>
              <c:strCache>
                <c:ptCount val="1"/>
                <c:pt idx="0">
                  <c:v>Medium (60 - 20 days)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'Chart4.3'!$C$15:$E$15</c:f>
              <c:numCache>
                <c:formatCode>0.0%</c:formatCode>
                <c:ptCount val="3"/>
                <c:pt idx="0" formatCode="0">
                  <c:v>0.5</c:v>
                </c:pt>
                <c:pt idx="1">
                  <c:v>0.25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3A-4C8B-8D8E-27386D34B4D9}"/>
            </c:ext>
          </c:extLst>
        </c:ser>
        <c:ser>
          <c:idx val="3"/>
          <c:order val="3"/>
          <c:tx>
            <c:strRef>
              <c:f>'Chart4.3'!$B$16</c:f>
              <c:strCache>
                <c:ptCount val="1"/>
                <c:pt idx="0">
                  <c:v>High (20 - 15 days)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'Chart4.3'!$C$16:$E$16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3A-4C8B-8D8E-27386D34B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057742782152235E-3"/>
          <c:w val="0.5037361840637371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'Chart2.1'!$B$13</c:f>
              <c:strCache>
                <c:ptCount val="1"/>
                <c:pt idx="0">
                  <c:v>Current (15-day avg. response time)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B8-418C-A5EB-4F80DD09D09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B8-418C-A5EB-4F80DD09D09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'Chart2.1'!$C$13:$E$13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B8-418C-A5EB-4F80DD09D09C}"/>
            </c:ext>
          </c:extLst>
        </c:ser>
        <c:ser>
          <c:idx val="1"/>
          <c:order val="1"/>
          <c:tx>
            <c:strRef>
              <c:f>'Chart2.1'!$B$14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'Chart2.1'!$C$14:$E$14</c:f>
              <c:numCache>
                <c:formatCode>0.0%</c:formatCode>
                <c:ptCount val="3"/>
                <c:pt idx="0" formatCode="0">
                  <c:v>0.42857142857142855</c:v>
                </c:pt>
                <c:pt idx="1">
                  <c:v>0.22857142857142854</c:v>
                </c:pt>
                <c:pt idx="2">
                  <c:v>0.42857142857142855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B8-418C-A5EB-4F80DD09D09C}"/>
            </c:ext>
          </c:extLst>
        </c:ser>
        <c:ser>
          <c:idx val="2"/>
          <c:order val="2"/>
          <c:tx>
            <c:strRef>
              <c:f>'Chart2.1'!$B$15</c:f>
              <c:strCache>
                <c:ptCount val="1"/>
                <c:pt idx="0">
                  <c:v>Medium (7 - 5 days)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'Chart2.1'!$C$15:$E$15</c:f>
              <c:numCache>
                <c:formatCode>0.0%</c:formatCode>
                <c:ptCount val="3"/>
                <c:pt idx="0" formatCode="0">
                  <c:v>0.17142857142857154</c:v>
                </c:pt>
                <c:pt idx="1">
                  <c:v>0.17142857142857154</c:v>
                </c:pt>
                <c:pt idx="2">
                  <c:v>0.17142857142857154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B8-418C-A5EB-4F80DD09D09C}"/>
            </c:ext>
          </c:extLst>
        </c:ser>
        <c:ser>
          <c:idx val="3"/>
          <c:order val="3"/>
          <c:tx>
            <c:strRef>
              <c:f>'Chart2.1'!$B$16</c:f>
              <c:strCache>
                <c:ptCount val="1"/>
                <c:pt idx="0">
                  <c:v>High (5 - 3 days)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'Chart2.1'!$C$16:$E$16</c:f>
              <c:numCache>
                <c:formatCode>0.0%</c:formatCode>
                <c:ptCount val="3"/>
                <c:pt idx="0" formatCode="0">
                  <c:v>0.39999999999999991</c:v>
                </c:pt>
                <c:pt idx="1">
                  <c:v>0.39999999999999991</c:v>
                </c:pt>
                <c:pt idx="2">
                  <c:v>0.39999999999999991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DB8-418C-A5EB-4F80DD09D0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057742782152235E-3"/>
          <c:w val="0.68197026561706864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'Chart4.3'!$B$13</c:f>
              <c:strCache>
                <c:ptCount val="1"/>
                <c:pt idx="0">
                  <c:v>Current (30 days)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EB-495F-8186-3BFC8794BF6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EB-495F-8186-3BFC8794BF6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'Chart4.3'!$C$13:$E$13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EB-495F-8186-3BFC8794BF63}"/>
            </c:ext>
          </c:extLst>
        </c:ser>
        <c:ser>
          <c:idx val="1"/>
          <c:order val="1"/>
          <c:tx>
            <c:strRef>
              <c:f>'Chart4.3'!$B$14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'Chart4.3'!$C$14:$E$14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EB-495F-8186-3BFC8794BF63}"/>
            </c:ext>
          </c:extLst>
        </c:ser>
        <c:ser>
          <c:idx val="2"/>
          <c:order val="2"/>
          <c:tx>
            <c:strRef>
              <c:f>'Chart4.3'!$B$15</c:f>
              <c:strCache>
                <c:ptCount val="1"/>
                <c:pt idx="0">
                  <c:v>Medium (60 - 20 days)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'Chart4.3'!$C$15:$E$15</c:f>
              <c:numCache>
                <c:formatCode>0.0%</c:formatCode>
                <c:ptCount val="3"/>
                <c:pt idx="0" formatCode="0">
                  <c:v>0.5</c:v>
                </c:pt>
                <c:pt idx="1">
                  <c:v>0.25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EB-495F-8186-3BFC8794BF63}"/>
            </c:ext>
          </c:extLst>
        </c:ser>
        <c:ser>
          <c:idx val="3"/>
          <c:order val="3"/>
          <c:tx>
            <c:strRef>
              <c:f>'Chart4.3'!$B$16</c:f>
              <c:strCache>
                <c:ptCount val="1"/>
                <c:pt idx="0">
                  <c:v>High (20 - 15 days)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'Chart4.3'!$C$16:$E$16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EB-495F-8186-3BFC8794BF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057742782152235E-3"/>
          <c:w val="0.5037361840637371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'Chart4.4'!$B$13</c:f>
              <c:strCache>
                <c:ptCount val="1"/>
                <c:pt idx="0">
                  <c:v>Current (40% of potential performance)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B8-428B-8C78-52726FDB06D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B8-428B-8C78-52726FDB06D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'Chart4.4'!$C$13:$E$13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B8-428B-8C78-52726FDB06DF}"/>
            </c:ext>
          </c:extLst>
        </c:ser>
        <c:ser>
          <c:idx val="1"/>
          <c:order val="1"/>
          <c:tx>
            <c:strRef>
              <c:f>'Chart4.4'!$B$14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'Chart4.4'!$C$14:$E$14</c:f>
              <c:numCache>
                <c:formatCode>0.0%</c:formatCode>
                <c:ptCount val="3"/>
                <c:pt idx="0" formatCode="0">
                  <c:v>0.5</c:v>
                </c:pt>
                <c:pt idx="1">
                  <c:v>9.9999999999999978E-2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B8-428B-8C78-52726FDB06DF}"/>
            </c:ext>
          </c:extLst>
        </c:ser>
        <c:ser>
          <c:idx val="2"/>
          <c:order val="2"/>
          <c:tx>
            <c:strRef>
              <c:f>'Chart4.4'!$B$15</c:f>
              <c:strCache>
                <c:ptCount val="1"/>
                <c:pt idx="0">
                  <c:v>Medium (50% - 75%)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'Chart4.4'!$C$15:$E$15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B8-428B-8C78-52726FDB06DF}"/>
            </c:ext>
          </c:extLst>
        </c:ser>
        <c:ser>
          <c:idx val="3"/>
          <c:order val="3"/>
          <c:tx>
            <c:strRef>
              <c:f>'Chart4.4'!$B$16</c:f>
              <c:strCache>
                <c:ptCount val="1"/>
                <c:pt idx="0">
                  <c:v>High (75% - 100%)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'Chart4.4'!$C$16:$E$16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AB8-428B-8C78-52726FDB0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2.1146416455480013E-2"/>
          <c:y val="3.1583552055993003E-2"/>
          <c:w val="0.79072326453096586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40565730418419"/>
          <c:y val="0.12261291835063105"/>
          <c:w val="0.56196822069903141"/>
          <c:h val="0.79775573797956112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20386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17-4FC3-963F-E0FF740DD941}"/>
              </c:ext>
            </c:extLst>
          </c:dPt>
          <c:dPt>
            <c:idx val="1"/>
            <c:bubble3D val="0"/>
            <c:spPr>
              <a:solidFill>
                <a:srgbClr val="2F559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17-4FC3-963F-E0FF740DD941}"/>
              </c:ext>
            </c:extLst>
          </c:dPt>
          <c:dPt>
            <c:idx val="2"/>
            <c:bubble3D val="0"/>
            <c:spPr>
              <a:solidFill>
                <a:srgbClr val="8FAAD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317-4FC3-963F-E0FF740DD941}"/>
              </c:ext>
            </c:extLst>
          </c:dPt>
          <c:dPt>
            <c:idx val="3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17-4FC3-963F-E0FF740DD941}"/>
              </c:ext>
            </c:extLst>
          </c:dPt>
          <c:dPt>
            <c:idx val="4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317-4FC3-963F-E0FF740DD941}"/>
              </c:ext>
            </c:extLst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317-4FC3-963F-E0FF740DD941}"/>
              </c:ext>
            </c:extLst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317-4FC3-963F-E0FF740DD941}"/>
              </c:ext>
            </c:extLst>
          </c:dPt>
          <c:dPt>
            <c:idx val="7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317-4FC3-963F-E0FF740DD941}"/>
              </c:ext>
            </c:extLst>
          </c:dPt>
          <c:dPt>
            <c:idx val="8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317-4FC3-963F-E0FF740DD941}"/>
              </c:ext>
            </c:extLst>
          </c:dPt>
          <c:dPt>
            <c:idx val="9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317-4FC3-963F-E0FF740DD941}"/>
              </c:ext>
            </c:extLst>
          </c:dPt>
          <c:dLbls>
            <c:dLbl>
              <c:idx val="0"/>
              <c:layout>
                <c:manualLayout>
                  <c:x val="6.3465656821581964E-2"/>
                  <c:y val="-0.1626648125686975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17-4FC3-963F-E0FF740DD941}"/>
                </c:ext>
              </c:extLst>
            </c:dLbl>
            <c:dLbl>
              <c:idx val="1"/>
              <c:layout>
                <c:manualLayout>
                  <c:x val="0.12947296824477583"/>
                  <c:y val="-0.1003395830032752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17-4FC3-963F-E0FF740DD941}"/>
                </c:ext>
              </c:extLst>
            </c:dLbl>
            <c:dLbl>
              <c:idx val="2"/>
              <c:layout>
                <c:manualLayout>
                  <c:x val="0.12320328542094455"/>
                  <c:y val="0.1436314363143631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17-4FC3-963F-E0FF740DD941}"/>
                </c:ext>
              </c:extLst>
            </c:dLbl>
            <c:dLbl>
              <c:idx val="3"/>
              <c:layout>
                <c:manualLayout>
                  <c:x val="-0.14048157666135805"/>
                  <c:y val="7.58649339231724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17-4FC3-963F-E0FF740DD941}"/>
                </c:ext>
              </c:extLst>
            </c:dLbl>
            <c:dLbl>
              <c:idx val="4"/>
              <c:layout>
                <c:manualLayout>
                  <c:x val="-9.4835854929781388E-2"/>
                  <c:y val="-0.1355751413183124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317-4FC3-963F-E0FF740DD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Summary!$B$66:$B$70</c:f>
              <c:strCache>
                <c:ptCount val="5"/>
                <c:pt idx="0">
                  <c:v>Traffic Sign Maintenance</c:v>
                </c:pt>
                <c:pt idx="1">
                  <c:v>Street Pavement Markings</c:v>
                </c:pt>
                <c:pt idx="2">
                  <c:v>Signal Maintenance</c:v>
                </c:pt>
                <c:pt idx="3">
                  <c:v>Street Light Maintenance</c:v>
                </c:pt>
                <c:pt idx="4">
                  <c:v>Traffic Miscellaneous</c:v>
                </c:pt>
              </c:strCache>
            </c:strRef>
          </c:cat>
          <c:val>
            <c:numRef>
              <c:f>Summary!$C$66:$C$70</c:f>
              <c:numCache>
                <c:formatCode>_("$"* #,##0_);_("$"* \(#,##0\);_("$"* "-"_);_(@_)</c:formatCode>
                <c:ptCount val="5"/>
                <c:pt idx="0">
                  <c:v>370967.83643645886</c:v>
                </c:pt>
                <c:pt idx="1">
                  <c:v>415111.20503507211</c:v>
                </c:pt>
                <c:pt idx="2">
                  <c:v>2400448.6315590055</c:v>
                </c:pt>
                <c:pt idx="3">
                  <c:v>2537753.2875258354</c:v>
                </c:pt>
                <c:pt idx="4">
                  <c:v>518057.68947507167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317-4FC3-963F-E0FF740DD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'Chart5.1'!$B$13</c:f>
              <c:strCache>
                <c:ptCount val="1"/>
                <c:pt idx="0">
                  <c:v>Current (every 20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26-455D-B5AF-03001E7BDFB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26-455D-B5AF-03001E7BDFB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'Chart5.1'!$C$13:$E$13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0.25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26-455D-B5AF-03001E7BDFB8}"/>
            </c:ext>
          </c:extLst>
        </c:ser>
        <c:ser>
          <c:idx val="1"/>
          <c:order val="1"/>
          <c:tx>
            <c:strRef>
              <c:f>'Chart5.1'!$B$14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'Chart5.1'!$C$14:$E$14</c:f>
              <c:numCache>
                <c:formatCode>0.0%</c:formatCode>
                <c:ptCount val="3"/>
                <c:pt idx="0" formatCode="0">
                  <c:v>0.5</c:v>
                </c:pt>
                <c:pt idx="1">
                  <c:v>0.25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26-455D-B5AF-03001E7BDFB8}"/>
            </c:ext>
          </c:extLst>
        </c:ser>
        <c:ser>
          <c:idx val="2"/>
          <c:order val="2"/>
          <c:tx>
            <c:strRef>
              <c:f>'Chart5.1'!$B$15</c:f>
              <c:strCache>
                <c:ptCount val="1"/>
                <c:pt idx="0">
                  <c:v>Medium (10 - 8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'Chart5.1'!$C$15:$E$15</c:f>
              <c:numCache>
                <c:formatCode>0.0%</c:formatCode>
                <c:ptCount val="3"/>
                <c:pt idx="0" formatCode="0">
                  <c:v>0.125</c:v>
                </c:pt>
                <c:pt idx="1">
                  <c:v>0.125</c:v>
                </c:pt>
                <c:pt idx="2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26-455D-B5AF-03001E7BDFB8}"/>
            </c:ext>
          </c:extLst>
        </c:ser>
        <c:ser>
          <c:idx val="3"/>
          <c:order val="3"/>
          <c:tx>
            <c:strRef>
              <c:f>'Chart5.1'!$B$16</c:f>
              <c:strCache>
                <c:ptCount val="1"/>
                <c:pt idx="0">
                  <c:v>High (8 - 5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'Chart5.1'!$C$16:$E$16</c:f>
              <c:numCache>
                <c:formatCode>0.0%</c:formatCode>
                <c:ptCount val="3"/>
                <c:pt idx="0" formatCode="0">
                  <c:v>0.375</c:v>
                </c:pt>
                <c:pt idx="1">
                  <c:v>0.375</c:v>
                </c:pt>
                <c:pt idx="2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26-455D-B5AF-03001E7BD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5460290169746970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'Chart5.1'!$B$13</c:f>
              <c:strCache>
                <c:ptCount val="1"/>
                <c:pt idx="0">
                  <c:v>Current (every 20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81-4820-A2B3-BFEB6C0A28B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81-4820-A2B3-BFEB6C0A28B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'Chart5.1'!$C$13:$E$13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0.25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81-4820-A2B3-BFEB6C0A28B8}"/>
            </c:ext>
          </c:extLst>
        </c:ser>
        <c:ser>
          <c:idx val="1"/>
          <c:order val="1"/>
          <c:tx>
            <c:strRef>
              <c:f>'Chart5.1'!$B$14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'Chart5.1'!$C$14:$E$14</c:f>
              <c:numCache>
                <c:formatCode>0.0%</c:formatCode>
                <c:ptCount val="3"/>
                <c:pt idx="0" formatCode="0">
                  <c:v>0.5</c:v>
                </c:pt>
                <c:pt idx="1">
                  <c:v>0.25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81-4820-A2B3-BFEB6C0A28B8}"/>
            </c:ext>
          </c:extLst>
        </c:ser>
        <c:ser>
          <c:idx val="2"/>
          <c:order val="2"/>
          <c:tx>
            <c:strRef>
              <c:f>'Chart5.1'!$B$15</c:f>
              <c:strCache>
                <c:ptCount val="1"/>
                <c:pt idx="0">
                  <c:v>Medium (10 - 8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'Chart5.1'!$C$15:$E$15</c:f>
              <c:numCache>
                <c:formatCode>0.0%</c:formatCode>
                <c:ptCount val="3"/>
                <c:pt idx="0" formatCode="0">
                  <c:v>0.125</c:v>
                </c:pt>
                <c:pt idx="1">
                  <c:v>0.125</c:v>
                </c:pt>
                <c:pt idx="2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81-4820-A2B3-BFEB6C0A28B8}"/>
            </c:ext>
          </c:extLst>
        </c:ser>
        <c:ser>
          <c:idx val="3"/>
          <c:order val="3"/>
          <c:tx>
            <c:strRef>
              <c:f>'Chart5.1'!$B$16</c:f>
              <c:strCache>
                <c:ptCount val="1"/>
                <c:pt idx="0">
                  <c:v>High (8 - 5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'Chart5.1'!$C$16:$E$16</c:f>
              <c:numCache>
                <c:formatCode>0.0%</c:formatCode>
                <c:ptCount val="3"/>
                <c:pt idx="0" formatCode="0">
                  <c:v>0.375</c:v>
                </c:pt>
                <c:pt idx="1">
                  <c:v>0.375</c:v>
                </c:pt>
                <c:pt idx="2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B81-4820-A2B3-BFEB6C0A28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5460290169746970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40565730418419"/>
          <c:y val="0.12261291835063105"/>
          <c:w val="0.56196822069903141"/>
          <c:h val="0.79775573797956112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20386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17-4FC3-963F-E0FF740DD941}"/>
              </c:ext>
            </c:extLst>
          </c:dPt>
          <c:dPt>
            <c:idx val="1"/>
            <c:bubble3D val="0"/>
            <c:spPr>
              <a:solidFill>
                <a:srgbClr val="2F559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17-4FC3-963F-E0FF740DD941}"/>
              </c:ext>
            </c:extLst>
          </c:dPt>
          <c:dPt>
            <c:idx val="2"/>
            <c:bubble3D val="0"/>
            <c:spPr>
              <a:solidFill>
                <a:srgbClr val="8FAAD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317-4FC3-963F-E0FF740DD941}"/>
              </c:ext>
            </c:extLst>
          </c:dPt>
          <c:dPt>
            <c:idx val="3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17-4FC3-963F-E0FF740DD941}"/>
              </c:ext>
            </c:extLst>
          </c:dPt>
          <c:dPt>
            <c:idx val="4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317-4FC3-963F-E0FF740DD941}"/>
              </c:ext>
            </c:extLst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317-4FC3-963F-E0FF740DD941}"/>
              </c:ext>
            </c:extLst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317-4FC3-963F-E0FF740DD941}"/>
              </c:ext>
            </c:extLst>
          </c:dPt>
          <c:dPt>
            <c:idx val="7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317-4FC3-963F-E0FF740DD941}"/>
              </c:ext>
            </c:extLst>
          </c:dPt>
          <c:dPt>
            <c:idx val="8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317-4FC3-963F-E0FF740DD941}"/>
              </c:ext>
            </c:extLst>
          </c:dPt>
          <c:dPt>
            <c:idx val="9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317-4FC3-963F-E0FF740DD941}"/>
              </c:ext>
            </c:extLst>
          </c:dPt>
          <c:dLbls>
            <c:dLbl>
              <c:idx val="0"/>
              <c:layout>
                <c:manualLayout>
                  <c:x val="6.3465656821581964E-2"/>
                  <c:y val="-0.1626648125686975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17-4FC3-963F-E0FF740DD941}"/>
                </c:ext>
              </c:extLst>
            </c:dLbl>
            <c:dLbl>
              <c:idx val="1"/>
              <c:layout>
                <c:manualLayout>
                  <c:x val="0.12947296824477583"/>
                  <c:y val="-0.1003395830032752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17-4FC3-963F-E0FF740DD941}"/>
                </c:ext>
              </c:extLst>
            </c:dLbl>
            <c:dLbl>
              <c:idx val="2"/>
              <c:layout>
                <c:manualLayout>
                  <c:x val="0.12320328542094455"/>
                  <c:y val="0.1436314363143631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17-4FC3-963F-E0FF740DD941}"/>
                </c:ext>
              </c:extLst>
            </c:dLbl>
            <c:dLbl>
              <c:idx val="3"/>
              <c:layout>
                <c:manualLayout>
                  <c:x val="-0.14048157666135805"/>
                  <c:y val="7.58649339231724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17-4FC3-963F-E0FF740DD941}"/>
                </c:ext>
              </c:extLst>
            </c:dLbl>
            <c:dLbl>
              <c:idx val="4"/>
              <c:layout>
                <c:manualLayout>
                  <c:x val="-9.4835854929781388E-2"/>
                  <c:y val="-0.1355751413183124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317-4FC3-963F-E0FF740DD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Summary!$B$66:$B$70</c:f>
              <c:strCache>
                <c:ptCount val="5"/>
                <c:pt idx="0">
                  <c:v>Traffic Sign Maintenance</c:v>
                </c:pt>
                <c:pt idx="1">
                  <c:v>Street Pavement Markings</c:v>
                </c:pt>
                <c:pt idx="2">
                  <c:v>Signal Maintenance</c:v>
                </c:pt>
                <c:pt idx="3">
                  <c:v>Street Light Maintenance</c:v>
                </c:pt>
                <c:pt idx="4">
                  <c:v>Traffic Miscellaneous</c:v>
                </c:pt>
              </c:strCache>
            </c:strRef>
          </c:cat>
          <c:val>
            <c:numRef>
              <c:f>Summary!$C$66:$C$70</c:f>
              <c:numCache>
                <c:formatCode>_("$"* #,##0_);_("$"* \(#,##0\);_("$"* "-"_);_(@_)</c:formatCode>
                <c:ptCount val="5"/>
                <c:pt idx="0">
                  <c:v>370967.83643645886</c:v>
                </c:pt>
                <c:pt idx="1">
                  <c:v>415111.20503507211</c:v>
                </c:pt>
                <c:pt idx="2">
                  <c:v>2400448.6315590055</c:v>
                </c:pt>
                <c:pt idx="3">
                  <c:v>2537753.2875258354</c:v>
                </c:pt>
                <c:pt idx="4">
                  <c:v>518057.68947507167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317-4FC3-963F-E0FF740DD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'Chart5.2'!$B$13</c:f>
              <c:strCache>
                <c:ptCount val="1"/>
                <c:pt idx="0">
                  <c:v>Current (every 25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16-493A-A67D-F9AEF579025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16-493A-A67D-F9AEF579025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'Chart5.2'!$C$13:$E$13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0.19999999999999998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16-493A-A67D-F9AEF5790256}"/>
            </c:ext>
          </c:extLst>
        </c:ser>
        <c:ser>
          <c:idx val="1"/>
          <c:order val="1"/>
          <c:tx>
            <c:strRef>
              <c:f>'Chart5.2'!$B$14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'Chart5.2'!$C$14:$E$14</c:f>
              <c:numCache>
                <c:formatCode>0.0%</c:formatCode>
                <c:ptCount val="3"/>
                <c:pt idx="0" formatCode="0">
                  <c:v>0.5</c:v>
                </c:pt>
                <c:pt idx="1">
                  <c:v>0.30000000000000004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16-493A-A67D-F9AEF5790256}"/>
            </c:ext>
          </c:extLst>
        </c:ser>
        <c:ser>
          <c:idx val="2"/>
          <c:order val="2"/>
          <c:tx>
            <c:strRef>
              <c:f>'Chart5.2'!$B$15</c:f>
              <c:strCache>
                <c:ptCount val="1"/>
                <c:pt idx="0">
                  <c:v>Medium (10 - 8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'Chart5.2'!$C$15:$E$15</c:f>
              <c:numCache>
                <c:formatCode>0.0%</c:formatCode>
                <c:ptCount val="3"/>
                <c:pt idx="0" formatCode="0">
                  <c:v>0.125</c:v>
                </c:pt>
                <c:pt idx="1">
                  <c:v>0.125</c:v>
                </c:pt>
                <c:pt idx="2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16-493A-A67D-F9AEF5790256}"/>
            </c:ext>
          </c:extLst>
        </c:ser>
        <c:ser>
          <c:idx val="3"/>
          <c:order val="3"/>
          <c:tx>
            <c:strRef>
              <c:f>'Chart5.2'!$B$16</c:f>
              <c:strCache>
                <c:ptCount val="1"/>
                <c:pt idx="0">
                  <c:v>High (8 - 5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'Chart5.2'!$C$16:$E$16</c:f>
              <c:numCache>
                <c:formatCode>0.0%</c:formatCode>
                <c:ptCount val="3"/>
                <c:pt idx="0" formatCode="0">
                  <c:v>0.375</c:v>
                </c:pt>
                <c:pt idx="1">
                  <c:v>0.375</c:v>
                </c:pt>
                <c:pt idx="2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16-493A-A67D-F9AEF5790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5550917668841883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'Chart5.2'!$B$13</c:f>
              <c:strCache>
                <c:ptCount val="1"/>
                <c:pt idx="0">
                  <c:v>Current (every 25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10-40EA-998E-60302D85E08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10-40EA-998E-60302D85E08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'Chart5.2'!$C$13:$E$13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0.19999999999999998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10-40EA-998E-60302D85E086}"/>
            </c:ext>
          </c:extLst>
        </c:ser>
        <c:ser>
          <c:idx val="1"/>
          <c:order val="1"/>
          <c:tx>
            <c:strRef>
              <c:f>'Chart5.2'!$B$14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'Chart5.2'!$C$14:$E$14</c:f>
              <c:numCache>
                <c:formatCode>0.0%</c:formatCode>
                <c:ptCount val="3"/>
                <c:pt idx="0" formatCode="0">
                  <c:v>0.5</c:v>
                </c:pt>
                <c:pt idx="1">
                  <c:v>0.30000000000000004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10-40EA-998E-60302D85E086}"/>
            </c:ext>
          </c:extLst>
        </c:ser>
        <c:ser>
          <c:idx val="2"/>
          <c:order val="2"/>
          <c:tx>
            <c:strRef>
              <c:f>'Chart5.2'!$B$15</c:f>
              <c:strCache>
                <c:ptCount val="1"/>
                <c:pt idx="0">
                  <c:v>Medium (10 - 8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'Chart5.2'!$C$15:$E$15</c:f>
              <c:numCache>
                <c:formatCode>0.0%</c:formatCode>
                <c:ptCount val="3"/>
                <c:pt idx="0" formatCode="0">
                  <c:v>0.125</c:v>
                </c:pt>
                <c:pt idx="1">
                  <c:v>0.125</c:v>
                </c:pt>
                <c:pt idx="2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10-40EA-998E-60302D85E086}"/>
            </c:ext>
          </c:extLst>
        </c:ser>
        <c:ser>
          <c:idx val="3"/>
          <c:order val="3"/>
          <c:tx>
            <c:strRef>
              <c:f>'Chart5.2'!$B$16</c:f>
              <c:strCache>
                <c:ptCount val="1"/>
                <c:pt idx="0">
                  <c:v>High (8 - 5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'Chart5.2'!$C$16:$E$16</c:f>
              <c:numCache>
                <c:formatCode>0.0%</c:formatCode>
                <c:ptCount val="3"/>
                <c:pt idx="0" formatCode="0">
                  <c:v>0.375</c:v>
                </c:pt>
                <c:pt idx="1">
                  <c:v>0.375</c:v>
                </c:pt>
                <c:pt idx="2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010-40EA-998E-60302D85E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5550917668841883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40565730418419"/>
          <c:y val="0.12261291835063105"/>
          <c:w val="0.56196822069903141"/>
          <c:h val="0.79775573797956112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20386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17-4FC3-963F-E0FF740DD941}"/>
              </c:ext>
            </c:extLst>
          </c:dPt>
          <c:dPt>
            <c:idx val="1"/>
            <c:bubble3D val="0"/>
            <c:spPr>
              <a:solidFill>
                <a:srgbClr val="2F559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17-4FC3-963F-E0FF740DD941}"/>
              </c:ext>
            </c:extLst>
          </c:dPt>
          <c:dPt>
            <c:idx val="2"/>
            <c:bubble3D val="0"/>
            <c:spPr>
              <a:solidFill>
                <a:srgbClr val="8FAAD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317-4FC3-963F-E0FF740DD941}"/>
              </c:ext>
            </c:extLst>
          </c:dPt>
          <c:dPt>
            <c:idx val="3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17-4FC3-963F-E0FF740DD941}"/>
              </c:ext>
            </c:extLst>
          </c:dPt>
          <c:dPt>
            <c:idx val="4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317-4FC3-963F-E0FF740DD941}"/>
              </c:ext>
            </c:extLst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317-4FC3-963F-E0FF740DD941}"/>
              </c:ext>
            </c:extLst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317-4FC3-963F-E0FF740DD941}"/>
              </c:ext>
            </c:extLst>
          </c:dPt>
          <c:dPt>
            <c:idx val="7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317-4FC3-963F-E0FF740DD941}"/>
              </c:ext>
            </c:extLst>
          </c:dPt>
          <c:dPt>
            <c:idx val="8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317-4FC3-963F-E0FF740DD941}"/>
              </c:ext>
            </c:extLst>
          </c:dPt>
          <c:dPt>
            <c:idx val="9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317-4FC3-963F-E0FF740DD941}"/>
              </c:ext>
            </c:extLst>
          </c:dPt>
          <c:dLbls>
            <c:dLbl>
              <c:idx val="0"/>
              <c:layout>
                <c:manualLayout>
                  <c:x val="6.3465656821581964E-2"/>
                  <c:y val="-0.1626648125686975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17-4FC3-963F-E0FF740DD941}"/>
                </c:ext>
              </c:extLst>
            </c:dLbl>
            <c:dLbl>
              <c:idx val="1"/>
              <c:layout>
                <c:manualLayout>
                  <c:x val="0.12947296824477583"/>
                  <c:y val="-0.1003395830032752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17-4FC3-963F-E0FF740DD941}"/>
                </c:ext>
              </c:extLst>
            </c:dLbl>
            <c:dLbl>
              <c:idx val="2"/>
              <c:layout>
                <c:manualLayout>
                  <c:x val="0.12320328542094455"/>
                  <c:y val="0.1436314363143631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17-4FC3-963F-E0FF740DD941}"/>
                </c:ext>
              </c:extLst>
            </c:dLbl>
            <c:dLbl>
              <c:idx val="3"/>
              <c:layout>
                <c:manualLayout>
                  <c:x val="-0.14048157666135805"/>
                  <c:y val="7.58649339231724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17-4FC3-963F-E0FF740DD941}"/>
                </c:ext>
              </c:extLst>
            </c:dLbl>
            <c:dLbl>
              <c:idx val="4"/>
              <c:layout>
                <c:manualLayout>
                  <c:x val="-9.4835854929781388E-2"/>
                  <c:y val="-0.1355751413183124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317-4FC3-963F-E0FF740DD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Summary!$B$66:$B$70</c:f>
              <c:strCache>
                <c:ptCount val="5"/>
                <c:pt idx="0">
                  <c:v>Traffic Sign Maintenance</c:v>
                </c:pt>
                <c:pt idx="1">
                  <c:v>Street Pavement Markings</c:v>
                </c:pt>
                <c:pt idx="2">
                  <c:v>Signal Maintenance</c:v>
                </c:pt>
                <c:pt idx="3">
                  <c:v>Street Light Maintenance</c:v>
                </c:pt>
                <c:pt idx="4">
                  <c:v>Traffic Miscellaneous</c:v>
                </c:pt>
              </c:strCache>
            </c:strRef>
          </c:cat>
          <c:val>
            <c:numRef>
              <c:f>Summary!$C$66:$C$70</c:f>
              <c:numCache>
                <c:formatCode>_("$"* #,##0_);_("$"* \(#,##0\);_("$"* "-"_);_(@_)</c:formatCode>
                <c:ptCount val="5"/>
                <c:pt idx="0">
                  <c:v>370967.83643645886</c:v>
                </c:pt>
                <c:pt idx="1">
                  <c:v>415111.20503507211</c:v>
                </c:pt>
                <c:pt idx="2">
                  <c:v>2400448.6315590055</c:v>
                </c:pt>
                <c:pt idx="3">
                  <c:v>2537753.2875258354</c:v>
                </c:pt>
                <c:pt idx="4">
                  <c:v>518057.68947507167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317-4FC3-963F-E0FF740DD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'Chart5.3'!$B$13</c:f>
              <c:strCache>
                <c:ptCount val="1"/>
                <c:pt idx="0">
                  <c:v>Current (75% per year)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27-4F5A-A191-6AB6097457E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27-4F5A-A191-6AB6097457E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'Chart5.3'!$C$13:$E$13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0.75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27-4F5A-A191-6AB6097457EE}"/>
            </c:ext>
          </c:extLst>
        </c:ser>
        <c:ser>
          <c:idx val="1"/>
          <c:order val="1"/>
          <c:tx>
            <c:strRef>
              <c:f>'Chart5.3'!$B$14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'Chart5.3'!$C$14:$E$14</c:f>
              <c:numCache>
                <c:formatCode>0.0%</c:formatCode>
                <c:ptCount val="3"/>
                <c:pt idx="0" formatCode="0">
                  <c:v>0.8</c:v>
                </c:pt>
                <c:pt idx="1">
                  <c:v>5.0000000000000044E-2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27-4F5A-A191-6AB6097457EE}"/>
            </c:ext>
          </c:extLst>
        </c:ser>
        <c:ser>
          <c:idx val="2"/>
          <c:order val="2"/>
          <c:tx>
            <c:strRef>
              <c:f>'Chart5.3'!$B$15</c:f>
              <c:strCache>
                <c:ptCount val="1"/>
                <c:pt idx="0">
                  <c:v>Medium (80% - 100%)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'Chart5.3'!$C$15:$E$15</c:f>
              <c:numCache>
                <c:formatCode>0.0%</c:formatCode>
                <c:ptCount val="3"/>
                <c:pt idx="0" formatCode="0">
                  <c:v>0.19999999999999996</c:v>
                </c:pt>
                <c:pt idx="1">
                  <c:v>0.19999999999999996</c:v>
                </c:pt>
                <c:pt idx="2">
                  <c:v>0.19999999999999996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27-4F5A-A191-6AB6097457EE}"/>
            </c:ext>
          </c:extLst>
        </c:ser>
        <c:ser>
          <c:idx val="3"/>
          <c:order val="3"/>
          <c:tx>
            <c:strRef>
              <c:f>'Chart5.3'!$B$16</c:f>
              <c:strCache>
                <c:ptCount val="1"/>
                <c:pt idx="0">
                  <c:v>High (100% - 125%)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'Chart5.3'!$C$16:$E$16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27-4F5A-A191-6AB609745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.25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ajorUnit val="0.25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2.4639107611548559E-2"/>
          <c:w val="0.5158198506097256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'Chart2.1'!$B$13</c:f>
              <c:strCache>
                <c:ptCount val="1"/>
                <c:pt idx="0">
                  <c:v>Current (15-day avg. response time)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53-44B1-A01E-702E5B48CFC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53-44B1-A01E-702E5B48CFC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'Chart2.1'!$C$13:$E$13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53-44B1-A01E-702E5B48CFC5}"/>
            </c:ext>
          </c:extLst>
        </c:ser>
        <c:ser>
          <c:idx val="1"/>
          <c:order val="1"/>
          <c:tx>
            <c:strRef>
              <c:f>'Chart2.1'!$B$14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'Chart2.1'!$C$14:$E$14</c:f>
              <c:numCache>
                <c:formatCode>0.0%</c:formatCode>
                <c:ptCount val="3"/>
                <c:pt idx="0" formatCode="0">
                  <c:v>0.42857142857142855</c:v>
                </c:pt>
                <c:pt idx="1">
                  <c:v>0.22857142857142854</c:v>
                </c:pt>
                <c:pt idx="2">
                  <c:v>0.42857142857142855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53-44B1-A01E-702E5B48CFC5}"/>
            </c:ext>
          </c:extLst>
        </c:ser>
        <c:ser>
          <c:idx val="2"/>
          <c:order val="2"/>
          <c:tx>
            <c:strRef>
              <c:f>'Chart2.1'!$B$15</c:f>
              <c:strCache>
                <c:ptCount val="1"/>
                <c:pt idx="0">
                  <c:v>Medium (7 - 5 days)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'Chart2.1'!$C$15:$E$15</c:f>
              <c:numCache>
                <c:formatCode>0.0%</c:formatCode>
                <c:ptCount val="3"/>
                <c:pt idx="0" formatCode="0">
                  <c:v>0.17142857142857154</c:v>
                </c:pt>
                <c:pt idx="1">
                  <c:v>0.17142857142857154</c:v>
                </c:pt>
                <c:pt idx="2">
                  <c:v>0.17142857142857154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53-44B1-A01E-702E5B48CFC5}"/>
            </c:ext>
          </c:extLst>
        </c:ser>
        <c:ser>
          <c:idx val="3"/>
          <c:order val="3"/>
          <c:tx>
            <c:strRef>
              <c:f>'Chart2.1'!$B$16</c:f>
              <c:strCache>
                <c:ptCount val="1"/>
                <c:pt idx="0">
                  <c:v>High (5 - 3 days)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'Chart2.1'!$C$16:$E$16</c:f>
              <c:numCache>
                <c:formatCode>0.0%</c:formatCode>
                <c:ptCount val="3"/>
                <c:pt idx="0" formatCode="0">
                  <c:v>0.39999999999999991</c:v>
                </c:pt>
                <c:pt idx="1">
                  <c:v>0.39999999999999991</c:v>
                </c:pt>
                <c:pt idx="2">
                  <c:v>0.39999999999999991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553-44B1-A01E-702E5B48CF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057742782152235E-3"/>
          <c:w val="0.68197026561706864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'Chart5.4'!$B$13</c:f>
              <c:strCache>
                <c:ptCount val="1"/>
                <c:pt idx="0">
                  <c:v>Current (every 9 - 8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24-43EC-8E6D-6356E338EF1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24-43EC-8E6D-6356E338EF1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'Chart5.4'!$C$13:$E$13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0.82352941176470595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24-43EC-8E6D-6356E338EF1C}"/>
            </c:ext>
          </c:extLst>
        </c:ser>
        <c:ser>
          <c:idx val="1"/>
          <c:order val="1"/>
          <c:tx>
            <c:strRef>
              <c:f>'Chart5.4'!$B$14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'Chart5.4'!$C$14:$E$14</c:f>
              <c:numCache>
                <c:formatCode>0.0%</c:formatCode>
                <c:ptCount val="3"/>
                <c:pt idx="0" formatCode="0">
                  <c:v>0.70000000000000007</c:v>
                </c:pt>
                <c:pt idx="1">
                  <c:v>0</c:v>
                </c:pt>
                <c:pt idx="2">
                  <c:v>0.70000000000000007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24-43EC-8E6D-6356E338EF1C}"/>
            </c:ext>
          </c:extLst>
        </c:ser>
        <c:ser>
          <c:idx val="2"/>
          <c:order val="2"/>
          <c:tx>
            <c:strRef>
              <c:f>'Chart5.4'!$B$15</c:f>
              <c:strCache>
                <c:ptCount val="1"/>
                <c:pt idx="0">
                  <c:v>Medium (10 - 8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'Chart5.4'!$C$15:$E$15</c:f>
              <c:numCache>
                <c:formatCode>0.0%</c:formatCode>
                <c:ptCount val="3"/>
                <c:pt idx="0" formatCode="0">
                  <c:v>0.17499999999999993</c:v>
                </c:pt>
                <c:pt idx="1">
                  <c:v>5.1470588235294046E-2</c:v>
                </c:pt>
                <c:pt idx="2">
                  <c:v>0.17499999999999993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24-43EC-8E6D-6356E338EF1C}"/>
            </c:ext>
          </c:extLst>
        </c:ser>
        <c:ser>
          <c:idx val="3"/>
          <c:order val="3"/>
          <c:tx>
            <c:strRef>
              <c:f>'Chart5.4'!$B$16</c:f>
              <c:strCache>
                <c:ptCount val="1"/>
                <c:pt idx="0">
                  <c:v>High (8 - 7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'Chart5.4'!$C$16:$E$16</c:f>
              <c:numCache>
                <c:formatCode>0.0%</c:formatCode>
                <c:ptCount val="3"/>
                <c:pt idx="0" formatCode="0">
                  <c:v>0.125</c:v>
                </c:pt>
                <c:pt idx="1">
                  <c:v>0.125</c:v>
                </c:pt>
                <c:pt idx="2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B24-43EC-8E6D-6356E338EF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56717543343017707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'Chart5.3'!$B$13</c:f>
              <c:strCache>
                <c:ptCount val="1"/>
                <c:pt idx="0">
                  <c:v>Current (75% per year)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E6-40C5-8390-2159FE8128A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E6-40C5-8390-2159FE8128A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'Chart5.3'!$C$13:$E$13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0.75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E6-40C5-8390-2159FE8128A7}"/>
            </c:ext>
          </c:extLst>
        </c:ser>
        <c:ser>
          <c:idx val="1"/>
          <c:order val="1"/>
          <c:tx>
            <c:strRef>
              <c:f>'Chart5.3'!$B$14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'Chart5.3'!$C$14:$E$14</c:f>
              <c:numCache>
                <c:formatCode>0.0%</c:formatCode>
                <c:ptCount val="3"/>
                <c:pt idx="0" formatCode="0">
                  <c:v>0.8</c:v>
                </c:pt>
                <c:pt idx="1">
                  <c:v>5.0000000000000044E-2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E6-40C5-8390-2159FE8128A7}"/>
            </c:ext>
          </c:extLst>
        </c:ser>
        <c:ser>
          <c:idx val="2"/>
          <c:order val="2"/>
          <c:tx>
            <c:strRef>
              <c:f>'Chart5.3'!$B$15</c:f>
              <c:strCache>
                <c:ptCount val="1"/>
                <c:pt idx="0">
                  <c:v>Medium (80% - 100%)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'Chart5.3'!$C$15:$E$15</c:f>
              <c:numCache>
                <c:formatCode>0.0%</c:formatCode>
                <c:ptCount val="3"/>
                <c:pt idx="0" formatCode="0">
                  <c:v>0.19999999999999996</c:v>
                </c:pt>
                <c:pt idx="1">
                  <c:v>0.19999999999999996</c:v>
                </c:pt>
                <c:pt idx="2">
                  <c:v>0.19999999999999996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E6-40C5-8390-2159FE8128A7}"/>
            </c:ext>
          </c:extLst>
        </c:ser>
        <c:ser>
          <c:idx val="3"/>
          <c:order val="3"/>
          <c:tx>
            <c:strRef>
              <c:f>'Chart5.3'!$B$16</c:f>
              <c:strCache>
                <c:ptCount val="1"/>
                <c:pt idx="0">
                  <c:v>High (100% - 125%)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'Chart5.3'!$C$16:$E$16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E6-40C5-8390-2159FE8128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.25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ajorUnit val="0.25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2.4639107611548559E-2"/>
          <c:w val="0.5158198506097256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'Chart5.4'!$B$13</c:f>
              <c:strCache>
                <c:ptCount val="1"/>
                <c:pt idx="0">
                  <c:v>Current (every 9 - 8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1E-42AD-BD36-45C07BB5F4D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1E-42AD-BD36-45C07BB5F4D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'Chart5.4'!$C$13:$E$13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0.82352941176470595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1E-42AD-BD36-45C07BB5F4D6}"/>
            </c:ext>
          </c:extLst>
        </c:ser>
        <c:ser>
          <c:idx val="1"/>
          <c:order val="1"/>
          <c:tx>
            <c:strRef>
              <c:f>'Chart5.4'!$B$14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'Chart5.4'!$C$14:$E$14</c:f>
              <c:numCache>
                <c:formatCode>0.0%</c:formatCode>
                <c:ptCount val="3"/>
                <c:pt idx="0" formatCode="0">
                  <c:v>0.70000000000000007</c:v>
                </c:pt>
                <c:pt idx="1">
                  <c:v>0</c:v>
                </c:pt>
                <c:pt idx="2">
                  <c:v>0.70000000000000007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1E-42AD-BD36-45C07BB5F4D6}"/>
            </c:ext>
          </c:extLst>
        </c:ser>
        <c:ser>
          <c:idx val="2"/>
          <c:order val="2"/>
          <c:tx>
            <c:strRef>
              <c:f>'Chart5.4'!$B$15</c:f>
              <c:strCache>
                <c:ptCount val="1"/>
                <c:pt idx="0">
                  <c:v>Medium (10 - 8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'Chart5.4'!$C$15:$E$15</c:f>
              <c:numCache>
                <c:formatCode>0.0%</c:formatCode>
                <c:ptCount val="3"/>
                <c:pt idx="0" formatCode="0">
                  <c:v>0.17499999999999993</c:v>
                </c:pt>
                <c:pt idx="1">
                  <c:v>5.1470588235294046E-2</c:v>
                </c:pt>
                <c:pt idx="2">
                  <c:v>0.17499999999999993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1E-42AD-BD36-45C07BB5F4D6}"/>
            </c:ext>
          </c:extLst>
        </c:ser>
        <c:ser>
          <c:idx val="3"/>
          <c:order val="3"/>
          <c:tx>
            <c:strRef>
              <c:f>'Chart5.4'!$B$16</c:f>
              <c:strCache>
                <c:ptCount val="1"/>
                <c:pt idx="0">
                  <c:v>High (8 - 7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'Chart5.4'!$C$16:$E$16</c:f>
              <c:numCache>
                <c:formatCode>0.0%</c:formatCode>
                <c:ptCount val="3"/>
                <c:pt idx="0" formatCode="0">
                  <c:v>0.125</c:v>
                </c:pt>
                <c:pt idx="1">
                  <c:v>0.125</c:v>
                </c:pt>
                <c:pt idx="2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1E-42AD-BD36-45C07BB5F4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56717543343017707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40565730418419"/>
          <c:y val="0.12261291835063105"/>
          <c:w val="0.56196822069903141"/>
          <c:h val="0.79775573797956112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20386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17-4FC3-963F-E0FF740DD941}"/>
              </c:ext>
            </c:extLst>
          </c:dPt>
          <c:dPt>
            <c:idx val="1"/>
            <c:bubble3D val="0"/>
            <c:spPr>
              <a:solidFill>
                <a:srgbClr val="2F559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17-4FC3-963F-E0FF740DD941}"/>
              </c:ext>
            </c:extLst>
          </c:dPt>
          <c:dPt>
            <c:idx val="2"/>
            <c:bubble3D val="0"/>
            <c:spPr>
              <a:solidFill>
                <a:srgbClr val="8FAAD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317-4FC3-963F-E0FF740DD941}"/>
              </c:ext>
            </c:extLst>
          </c:dPt>
          <c:dPt>
            <c:idx val="3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17-4FC3-963F-E0FF740DD941}"/>
              </c:ext>
            </c:extLst>
          </c:dPt>
          <c:dPt>
            <c:idx val="4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317-4FC3-963F-E0FF740DD941}"/>
              </c:ext>
            </c:extLst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317-4FC3-963F-E0FF740DD941}"/>
              </c:ext>
            </c:extLst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317-4FC3-963F-E0FF740DD941}"/>
              </c:ext>
            </c:extLst>
          </c:dPt>
          <c:dPt>
            <c:idx val="7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317-4FC3-963F-E0FF740DD941}"/>
              </c:ext>
            </c:extLst>
          </c:dPt>
          <c:dPt>
            <c:idx val="8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317-4FC3-963F-E0FF740DD941}"/>
              </c:ext>
            </c:extLst>
          </c:dPt>
          <c:dPt>
            <c:idx val="9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317-4FC3-963F-E0FF740DD941}"/>
              </c:ext>
            </c:extLst>
          </c:dPt>
          <c:dLbls>
            <c:dLbl>
              <c:idx val="0"/>
              <c:layout>
                <c:manualLayout>
                  <c:x val="6.3465656821581964E-2"/>
                  <c:y val="-0.1626648125686975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17-4FC3-963F-E0FF740DD941}"/>
                </c:ext>
              </c:extLst>
            </c:dLbl>
            <c:dLbl>
              <c:idx val="1"/>
              <c:layout>
                <c:manualLayout>
                  <c:x val="0.12947296824477583"/>
                  <c:y val="-0.1003395830032752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17-4FC3-963F-E0FF740DD941}"/>
                </c:ext>
              </c:extLst>
            </c:dLbl>
            <c:dLbl>
              <c:idx val="2"/>
              <c:layout>
                <c:manualLayout>
                  <c:x val="0.12320328542094455"/>
                  <c:y val="0.1436314363143631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17-4FC3-963F-E0FF740DD941}"/>
                </c:ext>
              </c:extLst>
            </c:dLbl>
            <c:dLbl>
              <c:idx val="3"/>
              <c:layout>
                <c:manualLayout>
                  <c:x val="-0.14048157666135805"/>
                  <c:y val="7.58649339231724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17-4FC3-963F-E0FF740DD941}"/>
                </c:ext>
              </c:extLst>
            </c:dLbl>
            <c:dLbl>
              <c:idx val="4"/>
              <c:layout>
                <c:manualLayout>
                  <c:x val="-9.4835854929781388E-2"/>
                  <c:y val="-0.1355751413183124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317-4FC3-963F-E0FF740DD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Summary!$B$66:$B$70</c:f>
              <c:strCache>
                <c:ptCount val="5"/>
                <c:pt idx="0">
                  <c:v>Traffic Sign Maintenance</c:v>
                </c:pt>
                <c:pt idx="1">
                  <c:v>Street Pavement Markings</c:v>
                </c:pt>
                <c:pt idx="2">
                  <c:v>Signal Maintenance</c:v>
                </c:pt>
                <c:pt idx="3">
                  <c:v>Street Light Maintenance</c:v>
                </c:pt>
                <c:pt idx="4">
                  <c:v>Traffic Miscellaneous</c:v>
                </c:pt>
              </c:strCache>
            </c:strRef>
          </c:cat>
          <c:val>
            <c:numRef>
              <c:f>Summary!$C$66:$C$70</c:f>
              <c:numCache>
                <c:formatCode>_("$"* #,##0_);_("$"* \(#,##0\);_("$"* "-"_);_(@_)</c:formatCode>
                <c:ptCount val="5"/>
                <c:pt idx="0">
                  <c:v>370967.83643645886</c:v>
                </c:pt>
                <c:pt idx="1">
                  <c:v>415111.20503507211</c:v>
                </c:pt>
                <c:pt idx="2">
                  <c:v>2400448.6315590055</c:v>
                </c:pt>
                <c:pt idx="3">
                  <c:v>2537753.2875258354</c:v>
                </c:pt>
                <c:pt idx="4">
                  <c:v>518057.68947507167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317-4FC3-963F-E0FF740DD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'Chart5.5'!$B$13</c:f>
              <c:strCache>
                <c:ptCount val="1"/>
                <c:pt idx="0">
                  <c:v>Current (every 14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FD-4C2A-A1EF-76694091E23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FD-4C2A-A1EF-76694091E23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'Chart5.5'!$C$13:$E$13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0.3571428571428571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FD-4C2A-A1EF-76694091E237}"/>
            </c:ext>
          </c:extLst>
        </c:ser>
        <c:ser>
          <c:idx val="1"/>
          <c:order val="1"/>
          <c:tx>
            <c:strRef>
              <c:f>'Chart5.5'!$B$14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'Chart5.5'!$C$14:$E$14</c:f>
              <c:numCache>
                <c:formatCode>0.0%</c:formatCode>
                <c:ptCount val="3"/>
                <c:pt idx="0" formatCode="0">
                  <c:v>0.5</c:v>
                </c:pt>
                <c:pt idx="1">
                  <c:v>0.1428571428571429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AFD-4C2A-A1EF-76694091E237}"/>
            </c:ext>
          </c:extLst>
        </c:ser>
        <c:ser>
          <c:idx val="2"/>
          <c:order val="2"/>
          <c:tx>
            <c:strRef>
              <c:f>'Chart5.5'!$B$15</c:f>
              <c:strCache>
                <c:ptCount val="1"/>
                <c:pt idx="0">
                  <c:v>Medium (10 - 7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'Chart5.5'!$C$15:$E$15</c:f>
              <c:numCache>
                <c:formatCode>0.0%</c:formatCode>
                <c:ptCount val="3"/>
                <c:pt idx="0" formatCode="0">
                  <c:v>0.21428571428571419</c:v>
                </c:pt>
                <c:pt idx="1">
                  <c:v>0.21428571428571419</c:v>
                </c:pt>
                <c:pt idx="2">
                  <c:v>0.21428571428571419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FD-4C2A-A1EF-76694091E237}"/>
            </c:ext>
          </c:extLst>
        </c:ser>
        <c:ser>
          <c:idx val="3"/>
          <c:order val="3"/>
          <c:tx>
            <c:strRef>
              <c:f>'Chart5.5'!$B$16</c:f>
              <c:strCache>
                <c:ptCount val="1"/>
                <c:pt idx="0">
                  <c:v>High (7 - 5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'Chart5.5'!$C$16:$E$16</c:f>
              <c:numCache>
                <c:formatCode>0.0%</c:formatCode>
                <c:ptCount val="3"/>
                <c:pt idx="0" formatCode="0">
                  <c:v>0.28571428571428581</c:v>
                </c:pt>
                <c:pt idx="1">
                  <c:v>0.28571428571428581</c:v>
                </c:pt>
                <c:pt idx="2">
                  <c:v>0.28571428571428581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AFD-4C2A-A1EF-76694091E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1583552055993003E-2"/>
          <c:w val="0.55207085024769142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'Chart5.6'!$B$13</c:f>
              <c:strCache>
                <c:ptCount val="1"/>
                <c:pt idx="0">
                  <c:v>Current (every 10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9A-40F6-A8F2-600250795A7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9A-40F6-A8F2-600250795A7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'Chart5.6'!$C$13:$E$13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0.70000000000000007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9A-40F6-A8F2-600250795A75}"/>
            </c:ext>
          </c:extLst>
        </c:ser>
        <c:ser>
          <c:idx val="1"/>
          <c:order val="1"/>
          <c:tx>
            <c:strRef>
              <c:f>'Chart5.6'!$B$14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'Chart5.6'!$C$14:$E$14</c:f>
              <c:numCache>
                <c:formatCode>0.0%</c:formatCode>
                <c:ptCount val="3"/>
                <c:pt idx="0" formatCode="0">
                  <c:v>0.70000000000000007</c:v>
                </c:pt>
                <c:pt idx="1">
                  <c:v>0</c:v>
                </c:pt>
                <c:pt idx="2">
                  <c:v>0.70000000000000007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9A-40F6-A8F2-600250795A75}"/>
            </c:ext>
          </c:extLst>
        </c:ser>
        <c:ser>
          <c:idx val="2"/>
          <c:order val="2"/>
          <c:tx>
            <c:strRef>
              <c:f>'Chart5.6'!$B$15</c:f>
              <c:strCache>
                <c:ptCount val="1"/>
                <c:pt idx="0">
                  <c:v>Medium (10 - 8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'Chart5.6'!$C$15:$E$15</c:f>
              <c:numCache>
                <c:formatCode>0.0%</c:formatCode>
                <c:ptCount val="3"/>
                <c:pt idx="0" formatCode="0">
                  <c:v>0.17499999999999993</c:v>
                </c:pt>
                <c:pt idx="1">
                  <c:v>0.17499999999999993</c:v>
                </c:pt>
                <c:pt idx="2">
                  <c:v>0.17499999999999993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9A-40F6-A8F2-600250795A75}"/>
            </c:ext>
          </c:extLst>
        </c:ser>
        <c:ser>
          <c:idx val="3"/>
          <c:order val="3"/>
          <c:tx>
            <c:strRef>
              <c:f>'Chart5.6'!$B$16</c:f>
              <c:strCache>
                <c:ptCount val="1"/>
                <c:pt idx="0">
                  <c:v>High (8 - 7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'Chart5.6'!$C$16:$E$16</c:f>
              <c:numCache>
                <c:formatCode>0.0%</c:formatCode>
                <c:ptCount val="3"/>
                <c:pt idx="0" formatCode="0">
                  <c:v>0.125</c:v>
                </c:pt>
                <c:pt idx="1">
                  <c:v>0.125</c:v>
                </c:pt>
                <c:pt idx="2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29A-40F6-A8F2-600250795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54300810033819991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'Chart5.5'!$B$13</c:f>
              <c:strCache>
                <c:ptCount val="1"/>
                <c:pt idx="0">
                  <c:v>Current (every 14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6E-4C07-9199-29ED1BC4C18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6E-4C07-9199-29ED1BC4C18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'Chart5.5'!$C$13:$E$13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0.3571428571428571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6E-4C07-9199-29ED1BC4C187}"/>
            </c:ext>
          </c:extLst>
        </c:ser>
        <c:ser>
          <c:idx val="1"/>
          <c:order val="1"/>
          <c:tx>
            <c:strRef>
              <c:f>'Chart5.5'!$B$14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'Chart5.5'!$C$14:$E$14</c:f>
              <c:numCache>
                <c:formatCode>0.0%</c:formatCode>
                <c:ptCount val="3"/>
                <c:pt idx="0" formatCode="0">
                  <c:v>0.5</c:v>
                </c:pt>
                <c:pt idx="1">
                  <c:v>0.1428571428571429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6E-4C07-9199-29ED1BC4C187}"/>
            </c:ext>
          </c:extLst>
        </c:ser>
        <c:ser>
          <c:idx val="2"/>
          <c:order val="2"/>
          <c:tx>
            <c:strRef>
              <c:f>'Chart5.5'!$B$15</c:f>
              <c:strCache>
                <c:ptCount val="1"/>
                <c:pt idx="0">
                  <c:v>Medium (10 - 7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'Chart5.5'!$C$15:$E$15</c:f>
              <c:numCache>
                <c:formatCode>0.0%</c:formatCode>
                <c:ptCount val="3"/>
                <c:pt idx="0" formatCode="0">
                  <c:v>0.21428571428571419</c:v>
                </c:pt>
                <c:pt idx="1">
                  <c:v>0.21428571428571419</c:v>
                </c:pt>
                <c:pt idx="2">
                  <c:v>0.21428571428571419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6E-4C07-9199-29ED1BC4C187}"/>
            </c:ext>
          </c:extLst>
        </c:ser>
        <c:ser>
          <c:idx val="3"/>
          <c:order val="3"/>
          <c:tx>
            <c:strRef>
              <c:f>'Chart5.5'!$B$16</c:f>
              <c:strCache>
                <c:ptCount val="1"/>
                <c:pt idx="0">
                  <c:v>High (7 - 5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'Chart5.5'!$C$16:$E$16</c:f>
              <c:numCache>
                <c:formatCode>0.0%</c:formatCode>
                <c:ptCount val="3"/>
                <c:pt idx="0" formatCode="0">
                  <c:v>0.28571428571428581</c:v>
                </c:pt>
                <c:pt idx="1">
                  <c:v>0.28571428571428581</c:v>
                </c:pt>
                <c:pt idx="2">
                  <c:v>0.28571428571428581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86E-4C07-9199-29ED1BC4C1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1583552055993003E-2"/>
          <c:w val="0.55207085024769142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'Chart5.6'!$B$13</c:f>
              <c:strCache>
                <c:ptCount val="1"/>
                <c:pt idx="0">
                  <c:v>Current (every 10 years)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5F-4394-A652-895B8A9E010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5F-4394-A652-895B8A9E010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'Chart5.6'!$C$13:$E$13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0.70000000000000007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5F-4394-A652-895B8A9E010A}"/>
            </c:ext>
          </c:extLst>
        </c:ser>
        <c:ser>
          <c:idx val="1"/>
          <c:order val="1"/>
          <c:tx>
            <c:strRef>
              <c:f>'Chart5.6'!$B$14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'Chart5.6'!$C$14:$E$14</c:f>
              <c:numCache>
                <c:formatCode>0.0%</c:formatCode>
                <c:ptCount val="3"/>
                <c:pt idx="0" formatCode="0">
                  <c:v>0.70000000000000007</c:v>
                </c:pt>
                <c:pt idx="1">
                  <c:v>0</c:v>
                </c:pt>
                <c:pt idx="2">
                  <c:v>0.70000000000000007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5F-4394-A652-895B8A9E010A}"/>
            </c:ext>
          </c:extLst>
        </c:ser>
        <c:ser>
          <c:idx val="2"/>
          <c:order val="2"/>
          <c:tx>
            <c:strRef>
              <c:f>'Chart5.6'!$B$15</c:f>
              <c:strCache>
                <c:ptCount val="1"/>
                <c:pt idx="0">
                  <c:v>Medium (10 - 8 years)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'Chart5.6'!$C$15:$E$15</c:f>
              <c:numCache>
                <c:formatCode>0.0%</c:formatCode>
                <c:ptCount val="3"/>
                <c:pt idx="0" formatCode="0">
                  <c:v>0.17499999999999993</c:v>
                </c:pt>
                <c:pt idx="1">
                  <c:v>0.17499999999999993</c:v>
                </c:pt>
                <c:pt idx="2">
                  <c:v>0.17499999999999993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5F-4394-A652-895B8A9E010A}"/>
            </c:ext>
          </c:extLst>
        </c:ser>
        <c:ser>
          <c:idx val="3"/>
          <c:order val="3"/>
          <c:tx>
            <c:strRef>
              <c:f>'Chart5.6'!$B$16</c:f>
              <c:strCache>
                <c:ptCount val="1"/>
                <c:pt idx="0">
                  <c:v>High (8 - 7 years)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'Chart5.6'!$C$16:$E$16</c:f>
              <c:numCache>
                <c:formatCode>0.0%</c:formatCode>
                <c:ptCount val="3"/>
                <c:pt idx="0" formatCode="0">
                  <c:v>0.125</c:v>
                </c:pt>
                <c:pt idx="1">
                  <c:v>0.125</c:v>
                </c:pt>
                <c:pt idx="2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5F-4394-A652-895B8A9E01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54300810033819991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40565730418419"/>
          <c:y val="0.12261291835063105"/>
          <c:w val="0.56196822069903141"/>
          <c:h val="0.79775573797956112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20386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17-4FC3-963F-E0FF740DD941}"/>
              </c:ext>
            </c:extLst>
          </c:dPt>
          <c:dPt>
            <c:idx val="1"/>
            <c:bubble3D val="0"/>
            <c:spPr>
              <a:solidFill>
                <a:srgbClr val="2F559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17-4FC3-963F-E0FF740DD941}"/>
              </c:ext>
            </c:extLst>
          </c:dPt>
          <c:dPt>
            <c:idx val="2"/>
            <c:bubble3D val="0"/>
            <c:spPr>
              <a:solidFill>
                <a:srgbClr val="8FAAD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317-4FC3-963F-E0FF740DD941}"/>
              </c:ext>
            </c:extLst>
          </c:dPt>
          <c:dPt>
            <c:idx val="3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17-4FC3-963F-E0FF740DD941}"/>
              </c:ext>
            </c:extLst>
          </c:dPt>
          <c:dPt>
            <c:idx val="4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317-4FC3-963F-E0FF740DD941}"/>
              </c:ext>
            </c:extLst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317-4FC3-963F-E0FF740DD941}"/>
              </c:ext>
            </c:extLst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317-4FC3-963F-E0FF740DD941}"/>
              </c:ext>
            </c:extLst>
          </c:dPt>
          <c:dPt>
            <c:idx val="7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317-4FC3-963F-E0FF740DD941}"/>
              </c:ext>
            </c:extLst>
          </c:dPt>
          <c:dPt>
            <c:idx val="8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317-4FC3-963F-E0FF740DD941}"/>
              </c:ext>
            </c:extLst>
          </c:dPt>
          <c:dPt>
            <c:idx val="9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317-4FC3-963F-E0FF740DD941}"/>
              </c:ext>
            </c:extLst>
          </c:dPt>
          <c:dLbls>
            <c:dLbl>
              <c:idx val="0"/>
              <c:layout>
                <c:manualLayout>
                  <c:x val="6.3465656821581964E-2"/>
                  <c:y val="-0.1626648125686975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17-4FC3-963F-E0FF740DD941}"/>
                </c:ext>
              </c:extLst>
            </c:dLbl>
            <c:dLbl>
              <c:idx val="1"/>
              <c:layout>
                <c:manualLayout>
                  <c:x val="0.12947296824477583"/>
                  <c:y val="-0.1003395830032752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17-4FC3-963F-E0FF740DD941}"/>
                </c:ext>
              </c:extLst>
            </c:dLbl>
            <c:dLbl>
              <c:idx val="2"/>
              <c:layout>
                <c:manualLayout>
                  <c:x val="0.12320328542094455"/>
                  <c:y val="0.1436314363143631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17-4FC3-963F-E0FF740DD941}"/>
                </c:ext>
              </c:extLst>
            </c:dLbl>
            <c:dLbl>
              <c:idx val="3"/>
              <c:layout>
                <c:manualLayout>
                  <c:x val="-0.14048157666135805"/>
                  <c:y val="7.58649339231724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17-4FC3-963F-E0FF740DD941}"/>
                </c:ext>
              </c:extLst>
            </c:dLbl>
            <c:dLbl>
              <c:idx val="4"/>
              <c:layout>
                <c:manualLayout>
                  <c:x val="-9.4835854929781388E-2"/>
                  <c:y val="-0.1355751413183124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317-4FC3-963F-E0FF740DD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Summary!$B$66:$B$70</c:f>
              <c:strCache>
                <c:ptCount val="5"/>
                <c:pt idx="0">
                  <c:v>Traffic Sign Maintenance</c:v>
                </c:pt>
                <c:pt idx="1">
                  <c:v>Street Pavement Markings</c:v>
                </c:pt>
                <c:pt idx="2">
                  <c:v>Signal Maintenance</c:v>
                </c:pt>
                <c:pt idx="3">
                  <c:v>Street Light Maintenance</c:v>
                </c:pt>
                <c:pt idx="4">
                  <c:v>Traffic Miscellaneous</c:v>
                </c:pt>
              </c:strCache>
            </c:strRef>
          </c:cat>
          <c:val>
            <c:numRef>
              <c:f>Summary!$C$66:$C$70</c:f>
              <c:numCache>
                <c:formatCode>_("$"* #,##0_);_("$"* \(#,##0\);_("$"* "-"_);_(@_)</c:formatCode>
                <c:ptCount val="5"/>
                <c:pt idx="0">
                  <c:v>370967.83643645886</c:v>
                </c:pt>
                <c:pt idx="1">
                  <c:v>415111.20503507211</c:v>
                </c:pt>
                <c:pt idx="2">
                  <c:v>2400448.6315590055</c:v>
                </c:pt>
                <c:pt idx="3">
                  <c:v>2537753.2875258354</c:v>
                </c:pt>
                <c:pt idx="4">
                  <c:v>518057.68947507167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317-4FC3-963F-E0FF740DD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'Chart5.7'!$B$13</c:f>
              <c:strCache>
                <c:ptCount val="1"/>
                <c:pt idx="0">
                  <c:v>Current (90%)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72-4663-9562-B841AC80136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72-4663-9562-B841AC80136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'Chart5.7'!$C$13:$E$13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72-4663-9562-B841AC80136F}"/>
            </c:ext>
          </c:extLst>
        </c:ser>
        <c:ser>
          <c:idx val="1"/>
          <c:order val="1"/>
          <c:tx>
            <c:strRef>
              <c:f>'Chart5.7'!$B$14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'Chart5.7'!$C$14:$E$14</c:f>
              <c:numCache>
                <c:formatCode>0.0%</c:formatCode>
                <c:ptCount val="3"/>
                <c:pt idx="0" formatCode="0">
                  <c:v>0.6</c:v>
                </c:pt>
                <c:pt idx="1">
                  <c:v>0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72-4663-9562-B841AC80136F}"/>
            </c:ext>
          </c:extLst>
        </c:ser>
        <c:ser>
          <c:idx val="2"/>
          <c:order val="2"/>
          <c:tx>
            <c:strRef>
              <c:f>'Chart5.7'!$B$15</c:f>
              <c:strCache>
                <c:ptCount val="1"/>
                <c:pt idx="0">
                  <c:v>Medium (60% - 80%)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'Chart5.7'!$C$15:$E$15</c:f>
              <c:numCache>
                <c:formatCode>0.0%</c:formatCode>
                <c:ptCount val="3"/>
                <c:pt idx="0" formatCode="0">
                  <c:v>0.20000000000000007</c:v>
                </c:pt>
                <c:pt idx="1">
                  <c:v>0</c:v>
                </c:pt>
                <c:pt idx="2">
                  <c:v>0.20000000000000007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72-4663-9562-B841AC80136F}"/>
            </c:ext>
          </c:extLst>
        </c:ser>
        <c:ser>
          <c:idx val="3"/>
          <c:order val="3"/>
          <c:tx>
            <c:strRef>
              <c:f>'Chart5.7'!$B$16</c:f>
              <c:strCache>
                <c:ptCount val="1"/>
                <c:pt idx="0">
                  <c:v>High (80% - 100%)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'Chart5.7'!$C$16:$E$16</c:f>
              <c:numCache>
                <c:formatCode>0.0%</c:formatCode>
                <c:ptCount val="3"/>
                <c:pt idx="0" formatCode="0">
                  <c:v>0.19999999999999996</c:v>
                </c:pt>
                <c:pt idx="1">
                  <c:v>9.9999999999999978E-2</c:v>
                </c:pt>
                <c:pt idx="2">
                  <c:v>0.19999999999999996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72-4663-9562-B841AC8013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5.9361329833770786E-2"/>
          <c:w val="0.47654793433526282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'Chart2.2'!$B$13</c:f>
              <c:strCache>
                <c:ptCount val="1"/>
                <c:pt idx="0">
                  <c:v>Current (60 day average)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2A-4F1F-8041-BA1DF0F6916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2A-4F1F-8041-BA1DF0F6916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'Chart2.2'!$C$13:$E$13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0.13333333333333333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2A-4F1F-8041-BA1DF0F6916B}"/>
            </c:ext>
          </c:extLst>
        </c:ser>
        <c:ser>
          <c:idx val="1"/>
          <c:order val="1"/>
          <c:tx>
            <c:strRef>
              <c:f>'Chart2.2'!$B$14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'Chart2.2'!$C$14:$E$14</c:f>
              <c:numCache>
                <c:formatCode>0.0%</c:formatCode>
                <c:ptCount val="3"/>
                <c:pt idx="0" formatCode="0">
                  <c:v>0.4</c:v>
                </c:pt>
                <c:pt idx="1">
                  <c:v>0.26666666666666672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2A-4F1F-8041-BA1DF0F6916B}"/>
            </c:ext>
          </c:extLst>
        </c:ser>
        <c:ser>
          <c:idx val="2"/>
          <c:order val="2"/>
          <c:tx>
            <c:strRef>
              <c:f>'Chart2.2'!$B$15</c:f>
              <c:strCache>
                <c:ptCount val="1"/>
                <c:pt idx="0">
                  <c:v>Medium (20 - 10 days)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'Chart2.2'!$C$15:$E$15</c:f>
              <c:numCache>
                <c:formatCode>0.0%</c:formatCode>
                <c:ptCount val="3"/>
                <c:pt idx="0" formatCode="0">
                  <c:v>0.4</c:v>
                </c:pt>
                <c:pt idx="1">
                  <c:v>0.4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2A-4F1F-8041-BA1DF0F6916B}"/>
            </c:ext>
          </c:extLst>
        </c:ser>
        <c:ser>
          <c:idx val="3"/>
          <c:order val="3"/>
          <c:tx>
            <c:strRef>
              <c:f>'Chart2.2'!$B$16</c:f>
              <c:strCache>
                <c:ptCount val="1"/>
                <c:pt idx="0">
                  <c:v>High (10 - 8 days)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'Chart2.2'!$C$16:$E$16</c:f>
              <c:numCache>
                <c:formatCode>0.0%</c:formatCode>
                <c:ptCount val="3"/>
                <c:pt idx="0" formatCode="0">
                  <c:v>0.19999999999999996</c:v>
                </c:pt>
                <c:pt idx="1">
                  <c:v>0.19999999999999996</c:v>
                </c:pt>
                <c:pt idx="2">
                  <c:v>0.19999999999999996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A2A-4F1F-8041-BA1DF0F691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1583552055993003E-2"/>
          <c:w val="0.53092443379221133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'Chart5.7'!$B$13</c:f>
              <c:strCache>
                <c:ptCount val="1"/>
                <c:pt idx="0">
                  <c:v>Current (90%)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2C-4996-9257-6D23BC0AF62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2C-4996-9257-6D23BC0AF62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'Chart5.7'!$C$13:$E$13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2C-4996-9257-6D23BC0AF62D}"/>
            </c:ext>
          </c:extLst>
        </c:ser>
        <c:ser>
          <c:idx val="1"/>
          <c:order val="1"/>
          <c:tx>
            <c:strRef>
              <c:f>'Chart5.7'!$B$14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'Chart5.7'!$C$14:$E$14</c:f>
              <c:numCache>
                <c:formatCode>0.0%</c:formatCode>
                <c:ptCount val="3"/>
                <c:pt idx="0" formatCode="0">
                  <c:v>0.6</c:v>
                </c:pt>
                <c:pt idx="1">
                  <c:v>0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2C-4996-9257-6D23BC0AF62D}"/>
            </c:ext>
          </c:extLst>
        </c:ser>
        <c:ser>
          <c:idx val="2"/>
          <c:order val="2"/>
          <c:tx>
            <c:strRef>
              <c:f>'Chart5.7'!$B$15</c:f>
              <c:strCache>
                <c:ptCount val="1"/>
                <c:pt idx="0">
                  <c:v>Medium (60% - 80%)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'Chart5.7'!$C$15:$E$15</c:f>
              <c:numCache>
                <c:formatCode>0.0%</c:formatCode>
                <c:ptCount val="3"/>
                <c:pt idx="0" formatCode="0">
                  <c:v>0.20000000000000007</c:v>
                </c:pt>
                <c:pt idx="1">
                  <c:v>0</c:v>
                </c:pt>
                <c:pt idx="2">
                  <c:v>0.20000000000000007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2C-4996-9257-6D23BC0AF62D}"/>
            </c:ext>
          </c:extLst>
        </c:ser>
        <c:ser>
          <c:idx val="3"/>
          <c:order val="3"/>
          <c:tx>
            <c:strRef>
              <c:f>'Chart5.7'!$B$16</c:f>
              <c:strCache>
                <c:ptCount val="1"/>
                <c:pt idx="0">
                  <c:v>High (80% - 100%)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'Chart5.7'!$C$16:$E$16</c:f>
              <c:numCache>
                <c:formatCode>0.0%</c:formatCode>
                <c:ptCount val="3"/>
                <c:pt idx="0" formatCode="0">
                  <c:v>0.19999999999999996</c:v>
                </c:pt>
                <c:pt idx="1">
                  <c:v>9.9999999999999978E-2</c:v>
                </c:pt>
                <c:pt idx="2">
                  <c:v>0.19999999999999996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B2C-4996-9257-6D23BC0AF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5.9361329833770786E-2"/>
          <c:w val="0.47654793433526282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'Chart5.8'!$B$13</c:f>
              <c:strCache>
                <c:ptCount val="1"/>
                <c:pt idx="0">
                  <c:v>Current (90%)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C2-4CE1-B69E-0A415FEC0A2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C2-4CE1-B69E-0A415FEC0A2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'Chart5.8'!$C$13:$E$13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C2-4CE1-B69E-0A415FEC0A27}"/>
            </c:ext>
          </c:extLst>
        </c:ser>
        <c:ser>
          <c:idx val="1"/>
          <c:order val="1"/>
          <c:tx>
            <c:strRef>
              <c:f>'Chart5.8'!$B$14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'Chart5.8'!$C$14:$E$14</c:f>
              <c:numCache>
                <c:formatCode>0.0%</c:formatCode>
                <c:ptCount val="3"/>
                <c:pt idx="0" formatCode="0">
                  <c:v>0.6</c:v>
                </c:pt>
                <c:pt idx="1">
                  <c:v>0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C2-4CE1-B69E-0A415FEC0A27}"/>
            </c:ext>
          </c:extLst>
        </c:ser>
        <c:ser>
          <c:idx val="2"/>
          <c:order val="2"/>
          <c:tx>
            <c:strRef>
              <c:f>'Chart5.8'!$B$15</c:f>
              <c:strCache>
                <c:ptCount val="1"/>
                <c:pt idx="0">
                  <c:v>Medium (60% - 80%)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'Chart5.8'!$C$15:$E$15</c:f>
              <c:numCache>
                <c:formatCode>0.0%</c:formatCode>
                <c:ptCount val="3"/>
                <c:pt idx="0" formatCode="0">
                  <c:v>0.20000000000000007</c:v>
                </c:pt>
                <c:pt idx="1">
                  <c:v>0</c:v>
                </c:pt>
                <c:pt idx="2">
                  <c:v>0.20000000000000007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C2-4CE1-B69E-0A415FEC0A27}"/>
            </c:ext>
          </c:extLst>
        </c:ser>
        <c:ser>
          <c:idx val="3"/>
          <c:order val="3"/>
          <c:tx>
            <c:strRef>
              <c:f>'Chart5.8'!$B$16</c:f>
              <c:strCache>
                <c:ptCount val="1"/>
                <c:pt idx="0">
                  <c:v>High (80% - 100%)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'Chart5.8'!$C$16:$E$16</c:f>
              <c:numCache>
                <c:formatCode>0.0%</c:formatCode>
                <c:ptCount val="3"/>
                <c:pt idx="0" formatCode="0">
                  <c:v>0.19999999999999996</c:v>
                </c:pt>
                <c:pt idx="1">
                  <c:v>9.9999999999999978E-2</c:v>
                </c:pt>
                <c:pt idx="2">
                  <c:v>0.19999999999999996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C2-4CE1-B69E-0A415FEC0A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9.0627499094914354E-3"/>
          <c:y val="5.2416885389326345E-2"/>
          <c:w val="0.45540151787978272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'Chart5.9'!$B$13</c:f>
              <c:strCache>
                <c:ptCount val="1"/>
                <c:pt idx="0">
                  <c:v>Current (90%)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18-499B-A503-152C4837F38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18-499B-A503-152C4837F38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'Chart5.9'!$C$13:$E$13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18-499B-A503-152C4837F388}"/>
            </c:ext>
          </c:extLst>
        </c:ser>
        <c:ser>
          <c:idx val="1"/>
          <c:order val="1"/>
          <c:tx>
            <c:strRef>
              <c:f>'Chart5.9'!$B$14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'Chart5.9'!$C$14:$E$14</c:f>
              <c:numCache>
                <c:formatCode>0.0%</c:formatCode>
                <c:ptCount val="3"/>
                <c:pt idx="0" formatCode="0">
                  <c:v>0.6</c:v>
                </c:pt>
                <c:pt idx="1">
                  <c:v>0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18-499B-A503-152C4837F388}"/>
            </c:ext>
          </c:extLst>
        </c:ser>
        <c:ser>
          <c:idx val="2"/>
          <c:order val="2"/>
          <c:tx>
            <c:strRef>
              <c:f>'Chart5.9'!$B$15</c:f>
              <c:strCache>
                <c:ptCount val="1"/>
                <c:pt idx="0">
                  <c:v>Medium (60% - 80%)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'Chart5.9'!$C$15:$E$15</c:f>
              <c:numCache>
                <c:formatCode>0.0%</c:formatCode>
                <c:ptCount val="3"/>
                <c:pt idx="0" formatCode="0">
                  <c:v>0.20000000000000007</c:v>
                </c:pt>
                <c:pt idx="1">
                  <c:v>0</c:v>
                </c:pt>
                <c:pt idx="2">
                  <c:v>0.20000000000000007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18-499B-A503-152C4837F388}"/>
            </c:ext>
          </c:extLst>
        </c:ser>
        <c:ser>
          <c:idx val="3"/>
          <c:order val="3"/>
          <c:tx>
            <c:strRef>
              <c:f>'Chart5.9'!$B$16</c:f>
              <c:strCache>
                <c:ptCount val="1"/>
                <c:pt idx="0">
                  <c:v>High (80% - 100%)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'Chart5.9'!$C$16:$E$16</c:f>
              <c:numCache>
                <c:formatCode>0.0%</c:formatCode>
                <c:ptCount val="3"/>
                <c:pt idx="0" formatCode="0">
                  <c:v>0.19999999999999996</c:v>
                </c:pt>
                <c:pt idx="1">
                  <c:v>9.9999999999999978E-2</c:v>
                </c:pt>
                <c:pt idx="2">
                  <c:v>0.19999999999999996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18-499B-A503-152C4837F3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1583552055993003E-2"/>
          <c:w val="0.45540151787978272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'Chart5.8'!$B$13</c:f>
              <c:strCache>
                <c:ptCount val="1"/>
                <c:pt idx="0">
                  <c:v>Current (90%)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42-4996-A6EE-8AAB9B22C8E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42-4996-A6EE-8AAB9B22C8E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'Chart5.8'!$C$13:$E$13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42-4996-A6EE-8AAB9B22C8EF}"/>
            </c:ext>
          </c:extLst>
        </c:ser>
        <c:ser>
          <c:idx val="1"/>
          <c:order val="1"/>
          <c:tx>
            <c:strRef>
              <c:f>'Chart5.8'!$B$14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'Chart5.8'!$C$14:$E$14</c:f>
              <c:numCache>
                <c:formatCode>0.0%</c:formatCode>
                <c:ptCount val="3"/>
                <c:pt idx="0" formatCode="0">
                  <c:v>0.6</c:v>
                </c:pt>
                <c:pt idx="1">
                  <c:v>0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42-4996-A6EE-8AAB9B22C8EF}"/>
            </c:ext>
          </c:extLst>
        </c:ser>
        <c:ser>
          <c:idx val="2"/>
          <c:order val="2"/>
          <c:tx>
            <c:strRef>
              <c:f>'Chart5.8'!$B$15</c:f>
              <c:strCache>
                <c:ptCount val="1"/>
                <c:pt idx="0">
                  <c:v>Medium (60% - 80%)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'Chart5.8'!$C$15:$E$15</c:f>
              <c:numCache>
                <c:formatCode>0.0%</c:formatCode>
                <c:ptCount val="3"/>
                <c:pt idx="0" formatCode="0">
                  <c:v>0.20000000000000007</c:v>
                </c:pt>
                <c:pt idx="1">
                  <c:v>0</c:v>
                </c:pt>
                <c:pt idx="2">
                  <c:v>0.20000000000000007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42-4996-A6EE-8AAB9B22C8EF}"/>
            </c:ext>
          </c:extLst>
        </c:ser>
        <c:ser>
          <c:idx val="3"/>
          <c:order val="3"/>
          <c:tx>
            <c:strRef>
              <c:f>'Chart5.8'!$B$16</c:f>
              <c:strCache>
                <c:ptCount val="1"/>
                <c:pt idx="0">
                  <c:v>High (80% - 100%)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'Chart5.8'!$C$16:$E$16</c:f>
              <c:numCache>
                <c:formatCode>0.0%</c:formatCode>
                <c:ptCount val="3"/>
                <c:pt idx="0" formatCode="0">
                  <c:v>0.19999999999999996</c:v>
                </c:pt>
                <c:pt idx="1">
                  <c:v>9.9999999999999978E-2</c:v>
                </c:pt>
                <c:pt idx="2">
                  <c:v>0.19999999999999996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42-4996-A6EE-8AAB9B22C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9.0627499094914354E-3"/>
          <c:y val="5.2416885389326345E-2"/>
          <c:w val="0.45540151787978272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'Chart5.9'!$B$13</c:f>
              <c:strCache>
                <c:ptCount val="1"/>
                <c:pt idx="0">
                  <c:v>Current (90%)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B2-4E1A-A56C-9241590C7EC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B2-4E1A-A56C-9241590C7EC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'Chart5.9'!$C$13:$E$13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B2-4E1A-A56C-9241590C7EC2}"/>
            </c:ext>
          </c:extLst>
        </c:ser>
        <c:ser>
          <c:idx val="1"/>
          <c:order val="1"/>
          <c:tx>
            <c:strRef>
              <c:f>'Chart5.9'!$B$14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'Chart5.9'!$C$14:$E$14</c:f>
              <c:numCache>
                <c:formatCode>0.0%</c:formatCode>
                <c:ptCount val="3"/>
                <c:pt idx="0" formatCode="0">
                  <c:v>0.6</c:v>
                </c:pt>
                <c:pt idx="1">
                  <c:v>0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B2-4E1A-A56C-9241590C7EC2}"/>
            </c:ext>
          </c:extLst>
        </c:ser>
        <c:ser>
          <c:idx val="2"/>
          <c:order val="2"/>
          <c:tx>
            <c:strRef>
              <c:f>'Chart5.9'!$B$15</c:f>
              <c:strCache>
                <c:ptCount val="1"/>
                <c:pt idx="0">
                  <c:v>Medium (60% - 80%)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'Chart5.9'!$C$15:$E$15</c:f>
              <c:numCache>
                <c:formatCode>0.0%</c:formatCode>
                <c:ptCount val="3"/>
                <c:pt idx="0" formatCode="0">
                  <c:v>0.20000000000000007</c:v>
                </c:pt>
                <c:pt idx="1">
                  <c:v>0</c:v>
                </c:pt>
                <c:pt idx="2">
                  <c:v>0.20000000000000007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B2-4E1A-A56C-9241590C7EC2}"/>
            </c:ext>
          </c:extLst>
        </c:ser>
        <c:ser>
          <c:idx val="3"/>
          <c:order val="3"/>
          <c:tx>
            <c:strRef>
              <c:f>'Chart5.9'!$B$16</c:f>
              <c:strCache>
                <c:ptCount val="1"/>
                <c:pt idx="0">
                  <c:v>High (80% - 100%)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'Chart5.9'!$C$16:$E$16</c:f>
              <c:numCache>
                <c:formatCode>0.0%</c:formatCode>
                <c:ptCount val="3"/>
                <c:pt idx="0" formatCode="0">
                  <c:v>0.19999999999999996</c:v>
                </c:pt>
                <c:pt idx="1">
                  <c:v>9.9999999999999978E-2</c:v>
                </c:pt>
                <c:pt idx="2">
                  <c:v>0.19999999999999996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B2-4E1A-A56C-9241590C7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1583552055993003E-2"/>
          <c:w val="0.45540151787978272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'Chart5.10'!$B$13</c:f>
              <c:strCache>
                <c:ptCount val="1"/>
                <c:pt idx="0">
                  <c:v>Current (15% of system)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85-4D41-B844-58448B348E6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85-4D41-B844-58448B348E6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'Chart5.10'!$C$13:$E$13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0.15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85-4D41-B844-58448B348E6B}"/>
            </c:ext>
          </c:extLst>
        </c:ser>
        <c:ser>
          <c:idx val="1"/>
          <c:order val="1"/>
          <c:tx>
            <c:strRef>
              <c:f>'Chart5.10'!$B$14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'Chart5.10'!$C$14:$E$14</c:f>
              <c:numCache>
                <c:formatCode>0.0%</c:formatCode>
                <c:ptCount val="3"/>
                <c:pt idx="0" formatCode="0">
                  <c:v>0.05</c:v>
                </c:pt>
                <c:pt idx="1">
                  <c:v>0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85-4D41-B844-58448B348E6B}"/>
            </c:ext>
          </c:extLst>
        </c:ser>
        <c:ser>
          <c:idx val="2"/>
          <c:order val="2"/>
          <c:tx>
            <c:strRef>
              <c:f>'Chart5.10'!$B$15</c:f>
              <c:strCache>
                <c:ptCount val="1"/>
                <c:pt idx="0">
                  <c:v>Medium (5% - 10%)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'Chart5.10'!$C$15:$E$15</c:f>
              <c:numCache>
                <c:formatCode>0.0%</c:formatCode>
                <c:ptCount val="3"/>
                <c:pt idx="0" formatCode="0">
                  <c:v>0.05</c:v>
                </c:pt>
                <c:pt idx="1">
                  <c:v>0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85-4D41-B844-58448B348E6B}"/>
            </c:ext>
          </c:extLst>
        </c:ser>
        <c:ser>
          <c:idx val="3"/>
          <c:order val="3"/>
          <c:tx>
            <c:strRef>
              <c:f>'Chart5.10'!$B$16</c:f>
              <c:strCache>
                <c:ptCount val="1"/>
                <c:pt idx="0">
                  <c:v>High (10% - 20%)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'Chart5.10'!$C$16:$E$16</c:f>
              <c:numCache>
                <c:formatCode>0.0%</c:formatCode>
                <c:ptCount val="3"/>
                <c:pt idx="0" formatCode="0">
                  <c:v>0.1</c:v>
                </c:pt>
                <c:pt idx="1">
                  <c:v>5.0000000000000017E-2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985-4D41-B844-58448B348E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0.2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057742782152235E-3"/>
          <c:w val="0.5550917668841883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'Chart5.11'!$B$13</c:f>
              <c:strCache>
                <c:ptCount val="1"/>
                <c:pt idx="0">
                  <c:v>Current (100% evaluated)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82-42EC-A333-01E4D71FD0D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82-42EC-A333-01E4D71FD0D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'Chart5.11'!$C$13:$E$13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82-42EC-A333-01E4D71FD0D6}"/>
            </c:ext>
          </c:extLst>
        </c:ser>
        <c:ser>
          <c:idx val="1"/>
          <c:order val="1"/>
          <c:tx>
            <c:strRef>
              <c:f>'Chart5.11'!$B$14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'Chart5.11'!$C$14:$E$14</c:f>
              <c:numCache>
                <c:formatCode>0.0%</c:formatCode>
                <c:ptCount val="3"/>
                <c:pt idx="0" formatCode="0">
                  <c:v>0.6</c:v>
                </c:pt>
                <c:pt idx="1">
                  <c:v>0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82-42EC-A333-01E4D71FD0D6}"/>
            </c:ext>
          </c:extLst>
        </c:ser>
        <c:ser>
          <c:idx val="2"/>
          <c:order val="2"/>
          <c:tx>
            <c:strRef>
              <c:f>'Chart5.11'!$B$15</c:f>
              <c:strCache>
                <c:ptCount val="1"/>
                <c:pt idx="0">
                  <c:v>Medium (60% - 80%)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'Chart5.11'!$C$15:$E$15</c:f>
              <c:numCache>
                <c:formatCode>0.0%</c:formatCode>
                <c:ptCount val="3"/>
                <c:pt idx="0" formatCode="0">
                  <c:v>0.20000000000000007</c:v>
                </c:pt>
                <c:pt idx="1">
                  <c:v>0</c:v>
                </c:pt>
                <c:pt idx="2">
                  <c:v>0.20000000000000007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82-42EC-A333-01E4D71FD0D6}"/>
            </c:ext>
          </c:extLst>
        </c:ser>
        <c:ser>
          <c:idx val="3"/>
          <c:order val="3"/>
          <c:tx>
            <c:strRef>
              <c:f>'Chart5.11'!$B$16</c:f>
              <c:strCache>
                <c:ptCount val="1"/>
                <c:pt idx="0">
                  <c:v>High (80% - 110%)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'Chart5.11'!$C$16:$E$16</c:f>
              <c:numCache>
                <c:formatCode>0.0%</c:formatCode>
                <c:ptCount val="3"/>
                <c:pt idx="0" formatCode="0">
                  <c:v>0.30000000000000004</c:v>
                </c:pt>
                <c:pt idx="1">
                  <c:v>0.10000000000000009</c:v>
                </c:pt>
                <c:pt idx="2">
                  <c:v>0.30000000000000004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82-42EC-A333-01E4D71FD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.100000000000000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057742782152235E-3"/>
          <c:w val="0.57308858041180566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'Chart5.10'!$B$13</c:f>
              <c:strCache>
                <c:ptCount val="1"/>
                <c:pt idx="0">
                  <c:v>Current (15% of system)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63-4982-9F76-7A77C4BC9D9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63-4982-9F76-7A77C4BC9D9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'Chart5.10'!$C$13:$E$13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0.15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63-4982-9F76-7A77C4BC9D96}"/>
            </c:ext>
          </c:extLst>
        </c:ser>
        <c:ser>
          <c:idx val="1"/>
          <c:order val="1"/>
          <c:tx>
            <c:strRef>
              <c:f>'Chart5.10'!$B$14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'Chart5.10'!$C$14:$E$14</c:f>
              <c:numCache>
                <c:formatCode>0.0%</c:formatCode>
                <c:ptCount val="3"/>
                <c:pt idx="0" formatCode="0">
                  <c:v>0.05</c:v>
                </c:pt>
                <c:pt idx="1">
                  <c:v>0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63-4982-9F76-7A77C4BC9D96}"/>
            </c:ext>
          </c:extLst>
        </c:ser>
        <c:ser>
          <c:idx val="2"/>
          <c:order val="2"/>
          <c:tx>
            <c:strRef>
              <c:f>'Chart5.10'!$B$15</c:f>
              <c:strCache>
                <c:ptCount val="1"/>
                <c:pt idx="0">
                  <c:v>Medium (5% - 10%)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'Chart5.10'!$C$15:$E$15</c:f>
              <c:numCache>
                <c:formatCode>0.0%</c:formatCode>
                <c:ptCount val="3"/>
                <c:pt idx="0" formatCode="0">
                  <c:v>0.05</c:v>
                </c:pt>
                <c:pt idx="1">
                  <c:v>0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63-4982-9F76-7A77C4BC9D96}"/>
            </c:ext>
          </c:extLst>
        </c:ser>
        <c:ser>
          <c:idx val="3"/>
          <c:order val="3"/>
          <c:tx>
            <c:strRef>
              <c:f>'Chart5.10'!$B$16</c:f>
              <c:strCache>
                <c:ptCount val="1"/>
                <c:pt idx="0">
                  <c:v>High (10% - 20%)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'Chart5.10'!$C$16:$E$16</c:f>
              <c:numCache>
                <c:formatCode>0.0%</c:formatCode>
                <c:ptCount val="3"/>
                <c:pt idx="0" formatCode="0">
                  <c:v>0.1</c:v>
                </c:pt>
                <c:pt idx="1">
                  <c:v>5.0000000000000017E-2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A63-4982-9F76-7A77C4BC9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0.2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057742782152235E-3"/>
          <c:w val="0.5550917668841883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'Chart5.11'!$B$13</c:f>
              <c:strCache>
                <c:ptCount val="1"/>
                <c:pt idx="0">
                  <c:v>Current (100% evaluated)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E5-431F-B606-E2BCEFCCDBF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E5-431F-B606-E2BCEFCCDBF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'Chart5.11'!$C$13:$E$13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5-431F-B606-E2BCEFCCDBFC}"/>
            </c:ext>
          </c:extLst>
        </c:ser>
        <c:ser>
          <c:idx val="1"/>
          <c:order val="1"/>
          <c:tx>
            <c:strRef>
              <c:f>'Chart5.11'!$B$14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'Chart5.11'!$C$14:$E$14</c:f>
              <c:numCache>
                <c:formatCode>0.0%</c:formatCode>
                <c:ptCount val="3"/>
                <c:pt idx="0" formatCode="0">
                  <c:v>0.6</c:v>
                </c:pt>
                <c:pt idx="1">
                  <c:v>0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E5-431F-B606-E2BCEFCCDBFC}"/>
            </c:ext>
          </c:extLst>
        </c:ser>
        <c:ser>
          <c:idx val="2"/>
          <c:order val="2"/>
          <c:tx>
            <c:strRef>
              <c:f>'Chart5.11'!$B$15</c:f>
              <c:strCache>
                <c:ptCount val="1"/>
                <c:pt idx="0">
                  <c:v>Medium (60% - 80%)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'Chart5.11'!$C$15:$E$15</c:f>
              <c:numCache>
                <c:formatCode>0.0%</c:formatCode>
                <c:ptCount val="3"/>
                <c:pt idx="0" formatCode="0">
                  <c:v>0.20000000000000007</c:v>
                </c:pt>
                <c:pt idx="1">
                  <c:v>0</c:v>
                </c:pt>
                <c:pt idx="2">
                  <c:v>0.20000000000000007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E5-431F-B606-E2BCEFCCDBFC}"/>
            </c:ext>
          </c:extLst>
        </c:ser>
        <c:ser>
          <c:idx val="3"/>
          <c:order val="3"/>
          <c:tx>
            <c:strRef>
              <c:f>'Chart5.11'!$B$16</c:f>
              <c:strCache>
                <c:ptCount val="1"/>
                <c:pt idx="0">
                  <c:v>High (80% - 110%)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'Chart5.11'!$C$16:$E$16</c:f>
              <c:numCache>
                <c:formatCode>0.0%</c:formatCode>
                <c:ptCount val="3"/>
                <c:pt idx="0" formatCode="0">
                  <c:v>0.30000000000000004</c:v>
                </c:pt>
                <c:pt idx="1">
                  <c:v>0.10000000000000009</c:v>
                </c:pt>
                <c:pt idx="2">
                  <c:v>0.30000000000000004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EE5-431F-B606-E2BCEFCCD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.100000000000000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057742782152235E-3"/>
          <c:w val="0.57308858041180566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'Chart2.3'!$B$13</c:f>
              <c:strCache>
                <c:ptCount val="1"/>
                <c:pt idx="0">
                  <c:v>Current (24 - 12 months)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44-4722-98B1-9DBD3DDC792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44-4722-98B1-9DBD3DDC792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'Chart2.3'!$C$13:$E$13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0.16666666666666666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44-4722-98B1-9DBD3DDC7925}"/>
            </c:ext>
          </c:extLst>
        </c:ser>
        <c:ser>
          <c:idx val="1"/>
          <c:order val="1"/>
          <c:tx>
            <c:strRef>
              <c:f>'Chart2.3'!$B$14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'Chart2.3'!$C$14:$E$14</c:f>
              <c:numCache>
                <c:formatCode>0.0%</c:formatCode>
                <c:ptCount val="3"/>
                <c:pt idx="0" formatCode="0">
                  <c:v>0.25</c:v>
                </c:pt>
                <c:pt idx="1">
                  <c:v>8.3333333333333343E-2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44-4722-98B1-9DBD3DDC7925}"/>
            </c:ext>
          </c:extLst>
        </c:ser>
        <c:ser>
          <c:idx val="2"/>
          <c:order val="2"/>
          <c:tx>
            <c:strRef>
              <c:f>'Chart2.3'!$B$15</c:f>
              <c:strCache>
                <c:ptCount val="1"/>
                <c:pt idx="0">
                  <c:v>Medium (12 - 6 months)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'Chart2.3'!$C$15:$E$15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44-4722-98B1-9DBD3DDC7925}"/>
            </c:ext>
          </c:extLst>
        </c:ser>
        <c:ser>
          <c:idx val="3"/>
          <c:order val="3"/>
          <c:tx>
            <c:strRef>
              <c:f>'Chart2.3'!$B$16</c:f>
              <c:strCache>
                <c:ptCount val="1"/>
                <c:pt idx="0">
                  <c:v>High (6 - 3 months)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'Chart2.3'!$C$16:$E$16</c:f>
              <c:numCache>
                <c:formatCode>0.0%</c:formatCode>
                <c:ptCount val="3"/>
                <c:pt idx="0" formatCode="0">
                  <c:v>0.5</c:v>
                </c:pt>
                <c:pt idx="1">
                  <c:v>0.5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44-4722-98B1-9DBD3DDC7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5460290169746970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'Chart2.2'!$B$13</c:f>
              <c:strCache>
                <c:ptCount val="1"/>
                <c:pt idx="0">
                  <c:v>Current (60 day average)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D6-4DD8-8DE5-9096F0B2A1A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D6-4DD8-8DE5-9096F0B2A1A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'Chart2.2'!$C$13:$E$13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0.13333333333333333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D6-4DD8-8DE5-9096F0B2A1A1}"/>
            </c:ext>
          </c:extLst>
        </c:ser>
        <c:ser>
          <c:idx val="1"/>
          <c:order val="1"/>
          <c:tx>
            <c:strRef>
              <c:f>'Chart2.2'!$B$14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'Chart2.2'!$C$14:$E$14</c:f>
              <c:numCache>
                <c:formatCode>0.0%</c:formatCode>
                <c:ptCount val="3"/>
                <c:pt idx="0" formatCode="0">
                  <c:v>0.4</c:v>
                </c:pt>
                <c:pt idx="1">
                  <c:v>0.26666666666666672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D6-4DD8-8DE5-9096F0B2A1A1}"/>
            </c:ext>
          </c:extLst>
        </c:ser>
        <c:ser>
          <c:idx val="2"/>
          <c:order val="2"/>
          <c:tx>
            <c:strRef>
              <c:f>'Chart2.2'!$B$15</c:f>
              <c:strCache>
                <c:ptCount val="1"/>
                <c:pt idx="0">
                  <c:v>Medium (20 - 10 days)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'Chart2.2'!$C$15:$E$15</c:f>
              <c:numCache>
                <c:formatCode>0.0%</c:formatCode>
                <c:ptCount val="3"/>
                <c:pt idx="0" formatCode="0">
                  <c:v>0.4</c:v>
                </c:pt>
                <c:pt idx="1">
                  <c:v>0.4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D6-4DD8-8DE5-9096F0B2A1A1}"/>
            </c:ext>
          </c:extLst>
        </c:ser>
        <c:ser>
          <c:idx val="3"/>
          <c:order val="3"/>
          <c:tx>
            <c:strRef>
              <c:f>'Chart2.2'!$B$16</c:f>
              <c:strCache>
                <c:ptCount val="1"/>
                <c:pt idx="0">
                  <c:v>High (10 - 8 days)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'Chart2.2'!$C$16:$E$16</c:f>
              <c:numCache>
                <c:formatCode>0.0%</c:formatCode>
                <c:ptCount val="3"/>
                <c:pt idx="0" formatCode="0">
                  <c:v>0.19999999999999996</c:v>
                </c:pt>
                <c:pt idx="1">
                  <c:v>0.19999999999999996</c:v>
                </c:pt>
                <c:pt idx="2">
                  <c:v>0.19999999999999996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3D6-4DD8-8DE5-9096F0B2A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1583552055993003E-2"/>
          <c:w val="0.53092443379221133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776704784133E-2"/>
          <c:y val="0.51335258691629937"/>
          <c:w val="0.87972327452139876"/>
          <c:h val="0.30336972644886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'Chart2.3'!$B$13</c:f>
              <c:strCache>
                <c:ptCount val="1"/>
                <c:pt idx="0">
                  <c:v>Current (24 - 12 months)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F6-4FF7-A4F9-55ACC2AF071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F6-4FF7-A4F9-55ACC2AF071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'Chart2.3'!$C$13:$E$13</c:f>
              <c:numCache>
                <c:formatCode>0.0%</c:formatCode>
                <c:ptCount val="3"/>
                <c:pt idx="0" formatCode="0">
                  <c:v>0</c:v>
                </c:pt>
                <c:pt idx="1">
                  <c:v>0.16666666666666666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F6-4FF7-A4F9-55ACC2AF0714}"/>
            </c:ext>
          </c:extLst>
        </c:ser>
        <c:ser>
          <c:idx val="1"/>
          <c:order val="1"/>
          <c:tx>
            <c:strRef>
              <c:f>'Chart2.3'!$B$14</c:f>
              <c:strCache>
                <c:ptCount val="1"/>
                <c:pt idx="0">
                  <c:v>Placeholder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val>
            <c:numRef>
              <c:f>'Chart2.3'!$C$14:$E$14</c:f>
              <c:numCache>
                <c:formatCode>0.0%</c:formatCode>
                <c:ptCount val="3"/>
                <c:pt idx="0" formatCode="0">
                  <c:v>0.25</c:v>
                </c:pt>
                <c:pt idx="1">
                  <c:v>8.3333333333333343E-2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F6-4FF7-A4F9-55ACC2AF0714}"/>
            </c:ext>
          </c:extLst>
        </c:ser>
        <c:ser>
          <c:idx val="2"/>
          <c:order val="2"/>
          <c:tx>
            <c:strRef>
              <c:f>'Chart2.3'!$B$15</c:f>
              <c:strCache>
                <c:ptCount val="1"/>
                <c:pt idx="0">
                  <c:v>Medium (12 - 6 months)</c:v>
                </c:pt>
              </c:strCache>
            </c:strRef>
          </c:tx>
          <c:spPr>
            <a:solidFill>
              <a:srgbClr val="C5E0B4"/>
            </a:solidFill>
            <a:ln>
              <a:noFill/>
            </a:ln>
            <a:effectLst/>
          </c:spPr>
          <c:invertIfNegative val="0"/>
          <c:val>
            <c:numRef>
              <c:f>'Chart2.3'!$C$15:$E$15</c:f>
              <c:numCache>
                <c:formatCode>0.0%</c:formatCode>
                <c:ptCount val="3"/>
                <c:pt idx="0" formatCode="0">
                  <c:v>0.25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F6-4FF7-A4F9-55ACC2AF0714}"/>
            </c:ext>
          </c:extLst>
        </c:ser>
        <c:ser>
          <c:idx val="3"/>
          <c:order val="3"/>
          <c:tx>
            <c:strRef>
              <c:f>'Chart2.3'!$B$16</c:f>
              <c:strCache>
                <c:ptCount val="1"/>
                <c:pt idx="0">
                  <c:v>High (6 - 3 months)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'Chart2.3'!$C$16:$E$16</c:f>
              <c:numCache>
                <c:formatCode>0.0%</c:formatCode>
                <c:ptCount val="3"/>
                <c:pt idx="0" formatCode="0">
                  <c:v>0.5</c:v>
                </c:pt>
                <c:pt idx="1">
                  <c:v>0.5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2F6-4FF7-A4F9-55ACC2AF07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28171456"/>
        <c:axId val="911504768"/>
      </c:barChart>
      <c:catAx>
        <c:axId val="1928171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911504768"/>
        <c:crosses val="autoZero"/>
        <c:auto val="1"/>
        <c:lblAlgn val="ctr"/>
        <c:lblOffset val="100"/>
        <c:noMultiLvlLbl val="0"/>
      </c:catAx>
      <c:valAx>
        <c:axId val="9115047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8171456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"/>
          <c:y val="3.852799650043745E-2"/>
          <c:w val="0.54602901697469708"/>
          <c:h val="0.40436649601890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122401534118649"/>
          <c:y val="0.14191785066706691"/>
          <c:w val="0.55272076547487425"/>
          <c:h val="0.7656748418979189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AE-49B2-BD77-1F8C700428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AE-49B2-BD77-1F8C70042877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CAE-49B2-BD77-1F8C70042877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CAE-49B2-BD77-1F8C70042877}"/>
              </c:ext>
            </c:extLst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CAE-49B2-BD77-1F8C70042877}"/>
              </c:ext>
            </c:extLst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CAE-49B2-BD77-1F8C70042877}"/>
              </c:ext>
            </c:extLst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CAE-49B2-BD77-1F8C70042877}"/>
              </c:ext>
            </c:extLst>
          </c:dPt>
          <c:dPt>
            <c:idx val="7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CAE-49B2-BD77-1F8C70042877}"/>
              </c:ext>
            </c:extLst>
          </c:dPt>
          <c:dPt>
            <c:idx val="8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CAE-49B2-BD77-1F8C70042877}"/>
              </c:ext>
            </c:extLst>
          </c:dPt>
          <c:dPt>
            <c:idx val="9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CAE-49B2-BD77-1F8C70042877}"/>
              </c:ext>
            </c:extLst>
          </c:dPt>
          <c:dLbls>
            <c:dLbl>
              <c:idx val="0"/>
              <c:layout>
                <c:manualLayout>
                  <c:x val="0.1612722128566319"/>
                  <c:y val="-5.14906018329109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highlight>
                        <a:srgbClr val="FFFF00"/>
                      </a:highlight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AE-49B2-BD77-1F8C70042877}"/>
                </c:ext>
              </c:extLst>
            </c:dLbl>
            <c:dLbl>
              <c:idx val="1"/>
              <c:layout>
                <c:manualLayout>
                  <c:x val="-0.24024501277461341"/>
                  <c:y val="5.36796610155813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AE-49B2-BD77-1F8C70042877}"/>
                </c:ext>
              </c:extLst>
            </c:dLbl>
            <c:dLbl>
              <c:idx val="2"/>
              <c:layout>
                <c:manualLayout>
                  <c:x val="-0.17028772753963595"/>
                  <c:y val="-2.16802168021680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AE-49B2-BD77-1F8C70042877}"/>
                </c:ext>
              </c:extLst>
            </c:dLbl>
            <c:dLbl>
              <c:idx val="3"/>
              <c:layout>
                <c:manualLayout>
                  <c:x val="-0.22117831278136627"/>
                  <c:y val="-0.113821138211382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AE-49B2-BD77-1F8C70042877}"/>
                </c:ext>
              </c:extLst>
            </c:dLbl>
            <c:dLbl>
              <c:idx val="4"/>
              <c:layout>
                <c:manualLayout>
                  <c:x val="-9.4922426116366102E-2"/>
                  <c:y val="-0.160382325813347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AE-49B2-BD77-1F8C700428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Summary!$B$61:$B$65</c:f>
              <c:strCache>
                <c:ptCount val="5"/>
                <c:pt idx="0">
                  <c:v>Pavement Preservation</c:v>
                </c:pt>
                <c:pt idx="1">
                  <c:v>Pavement Maintenance &amp; Repair</c:v>
                </c:pt>
                <c:pt idx="2">
                  <c:v>Unpaved Streets &amp; Alleys</c:v>
                </c:pt>
                <c:pt idx="3">
                  <c:v>Sidewalks</c:v>
                </c:pt>
                <c:pt idx="4">
                  <c:v>Streets Miscellaneous</c:v>
                </c:pt>
              </c:strCache>
            </c:strRef>
          </c:cat>
          <c:val>
            <c:numRef>
              <c:f>Summary!$C$61:$C$65</c:f>
              <c:numCache>
                <c:formatCode>_("$"* #,##0_);_("$"* \(#,##0\);_("$"* "-"_);_(@_)</c:formatCode>
                <c:ptCount val="5"/>
                <c:pt idx="0">
                  <c:v>3271607.8976704036</c:v>
                </c:pt>
                <c:pt idx="1">
                  <c:v>5503874.7132347506</c:v>
                </c:pt>
                <c:pt idx="2">
                  <c:v>1303262.8882329112</c:v>
                </c:pt>
                <c:pt idx="3">
                  <c:v>14282.096534809723</c:v>
                </c:pt>
                <c:pt idx="4">
                  <c:v>1097078.4567817636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CAE-49B2-BD77-1F8C70042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0.41057</cdr:x>
      <cdr:y>0.47414</cdr:y>
    </cdr:from>
    <cdr:to>
      <cdr:x>0.65253</cdr:x>
      <cdr:y>0.55969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2722380" y="2217668"/>
          <a:ext cx="1604357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$11,190,106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0.41057</cdr:x>
      <cdr:y>0.47414</cdr:y>
    </cdr:from>
    <cdr:to>
      <cdr:x>0.65253</cdr:x>
      <cdr:y>0.55969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2722380" y="2217668"/>
          <a:ext cx="1604357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$11,190,106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0.41057</cdr:x>
      <cdr:y>0.47414</cdr:y>
    </cdr:from>
    <cdr:to>
      <cdr:x>0.65253</cdr:x>
      <cdr:y>0.55969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2722380" y="2217668"/>
          <a:ext cx="1604357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$11,190,106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0.41057</cdr:x>
      <cdr:y>0.47414</cdr:y>
    </cdr:from>
    <cdr:to>
      <cdr:x>0.65253</cdr:x>
      <cdr:y>0.55969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2722380" y="2217668"/>
          <a:ext cx="1604357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$11,190,106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6708D3-5E86-3DD5-0B98-73F2AFE58E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8DE5F-831F-B25F-6435-F12C1AB9F3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2760F41-8119-451B-9E43-4081C9E722FD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245BEC9-81DA-9142-E490-FBE5B82592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AF58C5D-B736-92CF-7FF7-0F97BD7BA2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F0C07-CD09-38C7-5FC8-871C863D63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1BAD7-1AD9-14C1-A9AE-EE90E78B8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914897B-65D5-4D6B-B38A-1F3669A1D1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C1A09C16-3109-6804-60CC-0F332FDC08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861903DA-709C-9FF1-DBB2-9304DB852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0513F99-EC12-E1A2-6536-5C8716B797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3BBE95-7B96-4398-B75E-2B474E42A63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55DDA068-D2EA-B99B-80BB-43225E8031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403FF7E5-C8B2-F2FC-7225-A0BD6470E2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52D7D122-FA9C-7106-B09A-3723FD4C1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C4636A-E2B6-4280-828F-74867BF142B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6500DBD6-2F47-EFA5-6AC2-BAC42DBB3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C8B57A83-FA19-BEDE-A4BC-72C9C5C6B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Poll Title: Do not modify the notes in this section to avoid tampering with the Poll Everywhere activity.
More info at polleverywhere.com/support
For Pothole Patching Response Times, what service level do you think the City should be targeting?
https://www.polleverywhere.com/free_text_polls/aS7TT6qsC1gPDpclcs1kk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725B2D7B-1830-F61D-4334-91E4D1EB4D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D9AA83-4D46-4297-AA9D-F5E0E0BDF36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39FA14AC-DEE3-8A43-B1C3-33C63A476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1C07EE67-7278-F5CC-B49F-906C9FDBC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420D05F4-F583-6DAE-3C83-E7FA4A54D4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93436A-78A2-4597-BEE8-CE244BA277E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47B93822-57F3-4A90-3179-9D4EE69BC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70519DF9-43AD-A2CD-2836-5AB7D9E89B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Minor Asphalt Repair Response Times, what service level do you think the City should be targeting?
https://www.polleverywhere.com/free_text_polls/uvsymrEckIvQbLjKdxMZ2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FCA53F18-49DD-D98E-FAEB-DBDE919E6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50B7BE-5520-42CA-B9D8-80E658B83A0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CB8795BA-7F5E-7641-4F27-C4FCD10B3C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076F523C-68FD-7579-5737-D596CBE34B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Major Street Repair Response Times, what service level do you think the City should be targeting?
https://www.polleverywhere.com/free_text_polls/XjP28d2kCg1HKQth5b4Tt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C45344B4-6CBD-32BF-2D17-25FEAEEA60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A95BCF-108F-4921-8C13-1085E5C8516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95ACF5DA-7406-2148-DDD1-D2243EE4F9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787500E4-C37C-D5BB-133B-02149563F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D8909F89-A5EE-24A7-AAFC-B8FA260534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C6C564-49D8-4785-885A-0CB4B9062B9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10A08460-258C-5289-E725-DF142E4EAE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7189926F-045D-4DBC-4279-30C7D780F8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14535DFD-E73C-59D3-2E94-6472158FC8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A35332-5931-44D2-B79F-A48655652B4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EC89E84B-A1FE-2AFA-6A76-051779F43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FBB386BB-3206-320B-39FD-32DF8A5BF8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Creak Seal Frequency of Service, what service level do you think the City should be targeting?
https://www.polleverywhere.com/free_text_polls/iRdoTuOv8jRjfeHouDi0m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26F21BE0-25FF-056C-1411-5B71DCAAFE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AD4DAE-3188-40C4-B98F-D9BCC732B60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E7DC28DA-2756-B49B-7A0E-E2C64565E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19D4A5D5-DBCB-3A43-0103-A3AEC928D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E6C04CCA-9FBC-FD5A-4E92-2772A86F2C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F1C1C6-702D-4CB3-B499-95AC7FBB748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A19985B7-A37D-CD10-D0CA-6C78ED219C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1E2DBA0C-FEB8-3895-746B-8796AB913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486DCF4A-5D32-BBBF-4B5C-0334960E7A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7021E4-0025-4E2A-B861-471A6AC01F0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FA495AE2-DA0A-55B7-D441-E3DBE01F74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F460B76E-992E-2ECE-E33A-6A0EB67A4E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9EC8012E-D835-87F1-E70D-44A174B434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4F552F-40A1-480E-B958-7EF8C11525E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1A52D683-F75B-A873-BD8E-13A8A4E94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7B9F442D-8013-BFCD-CEFE-23CB4BDD0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Sealcoat Frequency of Service, what service level do you think the City should be targeting?
https://www.polleverywhere.com/free_text_polls/TQWSjSD3F0FCemP3fYvhW</a:t>
            </a: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FFD9C91B-2515-4E69-A98D-6369F9990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8EFCBF-991A-46BD-A6D8-EBB0F0413E1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BAF0D0BC-1F07-DE14-377B-0C983351B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360433A3-E3A9-3E43-A11F-F44324162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Alley Seal Frequency of Service, what service level do you think the City should be targeting?
https://www.polleverywhere.com/free_text_polls/dZUVH1wcvSv7HHK6F9Os5</a:t>
            </a: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078ADBF6-C391-1326-A57D-56C538ACF8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A37E14-A7AF-45C2-B500-896AC19DA36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5F82E65B-E009-6FE7-32D0-1CD89B1CC9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7428512A-0FBB-59A2-A7F6-C09A0AD53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3FEC45E5-0CCD-886B-63BD-21FBC5569B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1EA0A7-087D-475A-A887-D3BD1AEA09C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0230F94-3B46-CDE1-5FAF-8422EFF30A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2B52E212-F696-9598-C02F-27D6E4D18D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Resurfacing Frequency of Service, what service level do you think the City should be targeting?
https://www.polleverywhere.com/free_text_polls/fxEzV6JhyvZi7psisYYPw</a:t>
            </a: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6C658952-2C70-FECD-B444-159F73F436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2AA638-79A5-4C85-9343-F4911EA14C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8D44CC46-A2B0-9677-11B1-D6D2A88D0D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64CA1AB6-79C7-A5D9-B17D-E11EAA199E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95064A46-948E-D959-FD6E-09823E1376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6C1AAA-B784-4D16-8FC4-FC3B1BDBA4C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EE9344A1-28A5-7015-A17C-3FAA17E35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9C9E6057-6F2D-EF28-D6DD-7586FFB88C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B4E51483-9C3B-7516-D26B-9DC0EB2FF0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D80386-932A-49B4-927C-ACFA5C57EC8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BFAB64A7-CA0E-C6C4-BF69-B3FF786D9B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35EF77AB-028A-A99F-8552-AB660C19DB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25BAF506-2E2C-93A4-54C4-CAC64253E8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E80E84-F0ED-4273-856D-303330DA56B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4E3249CB-4B5B-2D05-11E1-8B1FCD2D29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B3A92E70-037F-459E-B6F7-E3F488571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Unpaved Streets Miles Maintained, what service level do you think the City should be targeting?
https://www.polleverywhere.com/free_text_polls/bvqY7Yu2QPGVRI8eMcLEM</a:t>
            </a:r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EFF00386-11FF-5ECF-51BC-6D200177D7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6821BE-3ECD-4AFB-93FC-64507FB83C8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8FC46A89-3701-3B90-3875-5FE49B02FE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B0A1B26E-1006-E63A-5DCC-B167A8FEC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Unpaved Alleys Miles Maintained, what service level do you think the City should be targeting?
https://www.polleverywhere.com/free_text_polls/UBstz8iF42VA2B2bRTJmM</a:t>
            </a: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64132339-8526-43C6-66ED-A7D075924F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C81DD8-1ED4-44BB-847D-A31712B5FE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68A189A2-8368-554B-BE18-8E3E14AE12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C723897D-4ED0-19AC-1F7E-E12884822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A36D098B-615C-5184-D03C-DACD9F0005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A99019-361C-4AF3-A71F-BECC5BB1178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DB013DAE-249E-F68F-35DD-2512DF8971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0124362A-A9ED-9B90-4D46-3B0AC948F0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3F107F63-8940-A105-9872-B670C19F30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C37E3A-EED2-4AA2-9C4F-C16477BFF63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612D1413-684C-602F-99F9-0A2918B8E9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6C04243E-C717-FF79-F7E9-BB0049F33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9080F082-D7AD-D92A-37AF-51BE57D1C3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0F05A7-D54C-4AE3-B9FC-E294346701E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0BDC131C-4F76-375C-BBC7-0BF9D5AFD3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1904DED6-96BC-42F1-657D-938AC3735C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B8A8B309-3198-EF08-CFC1-BD3CE0E8B1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6071D8-BC7D-49B8-BD11-274E780D2C2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375D2074-0C11-8C55-8B5A-60B75DE5EA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5856AAD5-51EA-295D-262F-BF2B076DD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Winter Operations Subjective Assessment, what service level do you think the City should be targeting?
https://www.polleverywhere.com/free_text_polls/H6q6pX4jMNatFwYoc0Ye2</a:t>
            </a: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13EE7D6E-48B7-173E-8012-91BCDA5BBE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BE4A59-F6FE-43E0-9255-2333AE57505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850CBBAA-F479-0C36-3B8B-E2A68134F5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D326502B-AEBF-6CF5-49D0-6BB60D035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29BC5A96-D1A4-ED76-7481-5D3FF448A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72606C-E10D-4DD8-BD4A-E2DE06FD689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DEA3DD1D-273D-F762-761D-647D968C5F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DB58AEFA-4327-3F39-3567-6E3D8C978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Street Structure Subjective Assessment, what service level do you think the City should be targeting?
https://www.polleverywhere.com/free_text_polls/l0JNo4ulVmEsx6dtCoMP3</a:t>
            </a: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06742C9D-C74B-E8F4-0F69-6E51193F25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8E89D0-7422-4E81-AC9C-7B59DF9833E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5EAA6389-F60C-6D67-7240-9ACF9DB9F7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AFCEC9BB-FB40-04EB-A216-4CEEF71B4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1B58EBB9-86F4-C3BB-FA59-9C16F3E251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23336C-9639-4C7A-851E-DC433375C41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B3800C80-B767-2F12-5B1B-25442355D5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A1A0A40D-6423-303B-4C97-AAF0B308D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456CD925-3C3E-878B-B26A-413B4D046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B116FC-E699-4387-A884-B21C8BC9AB1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2503DF9D-E4B2-AE98-53D0-D95559ACD3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351401D9-2B1C-25B7-3B85-3F9F13436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Utility Cut Response Times, what service level do you think the City should be targeting?
https://www.polleverywhere.com/free_text_polls/7LfuOZ9es61krlRuauIBc</a:t>
            </a:r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96546926-E385-0459-64EB-B582FA7B0F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51F79B-195A-482F-BA5D-27283D95143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1B1741D1-F68B-FB2C-BB51-0D0224C845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822BD821-8FEC-0143-8823-F13DC5591C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Utility Cuts Subjective Assessment, what service level do you think the City should be targeting?
https://www.polleverywhere.com/free_text_polls/f1Hjof1qE1pWkQ8TKZBbh</a:t>
            </a:r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02218CE7-95CB-1C80-3827-5E213C1250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6E409D-45D0-4878-BD0A-641876329BD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061222A6-1454-53E8-EBD9-F15186D086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69F86833-29A8-629C-CEFB-B23B866FCB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37E6945A-4A63-CE8D-BD46-A420DCBE25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4BCDB9-ADEA-4213-BC68-7076126D763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7DDDD9B-E6D5-F7E7-1504-82A8B1CF4A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3BC2D524-26E6-928E-415C-89B6B956B5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44D678BE-7530-BE04-F630-0C27A0C87B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0F32F2-0959-4375-99F5-BF8CD874908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BFB02B50-79F5-8F4F-8FA9-A81B0E5C62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33B44D2B-15C4-99F1-0D7F-980091784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1713E1A5-8528-39C4-45D6-E0B553C90C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92EA1A-52E2-4636-B07F-CBEF2732F10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3DD16C54-AF81-5924-B0A5-FA4095BE2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6916EB85-8B3A-1B03-29E0-56172CBE1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Electronics Replacement, what service level do you think the City should be targeting?
https://www.polleverywhere.com/free_text_polls/J5bbrYX2nHfeBOtL7QR2D</a:t>
            </a:r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3DB7E2BF-6CF6-3330-647C-2A5FE8C4D1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168BF5-4924-4B93-8247-828D7647715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5AC48DEB-329E-7A9F-C57B-05C234CB7C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B1CD595B-190E-702D-A0DF-555DCD0BD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5EE0679D-CBC8-0DD4-7650-F387B2C869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23B6E2-C1E2-4168-AC0F-A6167A240D4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B031EC26-A144-4AE6-F246-28B233A44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18CE9F70-D003-5DBB-E508-2AE26F084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08E5AD3D-3E6C-FEA5-C988-D47B29F9D0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C6034F-B8B7-44E8-980A-70A4D671094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68F26ECB-4ED2-C69F-D5E4-F97939279B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D771280B-F481-31A6-7F3B-887BEA19D1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Sign Replacement, what service level do you think the City should be targeting?
https://www.polleverywhere.com/free_text_polls/c8hBuF9gCJUgbsCGMEiC2</a:t>
            </a:r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23C2FBF6-9400-31A8-1770-CA3D1C9DFE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539971-F7E6-4F38-B604-E3C38FFAE14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01CEB636-14AF-6B09-2EB1-4A6871DA1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56998E4C-5E66-7FD1-F98B-7827BEF41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17AD9103-D66B-2B7C-A53B-EED53F1C0D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574253-3DCE-429B-AB24-608077DD9A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A444D3C1-EB59-A65A-D7B3-FD051F3DE0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41907F44-7FB4-13D3-8294-C38101E5F5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7DAB1997-0384-C2F7-AA13-E2525247C6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727938-8A98-4EAE-9103-DBEF39B18C2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FEDDAE81-0366-AE47-9C60-4A4714280D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D177193E-49F9-F818-B482-3F69F6171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Striping Replacement Rate, what service level do you think the City should be targeting?
https://www.polleverywhere.com/free_text_polls/ncYUtnjkqXhWIfENvHO3C</a:t>
            </a:r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6EE79166-1DF5-FE15-47FD-0A96DEB2BB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701B6F-842D-439F-8B59-D3478BF7ECF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93A7E6E4-E409-C6AE-95C1-3A91B9AC0E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992ACB49-670B-D009-FAF9-77D894694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Pavement Marking Replacement Rate, what service level do you think the City should be targeting?
https://www.polleverywhere.com/free_text_polls/lh2H1Wi6YTSlPC3hLkqjD</a:t>
            </a:r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D7B35427-9F71-1975-6971-5F7E681A9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2E2958-853A-4A85-873C-4418B5ACBD5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E24085BD-2D8C-1768-5FF6-42E3AAF4F6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67092440-A90C-7405-DCAB-8EE957EB8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EA7AC839-1791-8D83-054B-54B6754C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020703-919F-4D92-BB18-6B969DC652C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6A1F096E-540F-DAAA-DA92-54B1770E87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A6FCFFC6-95BA-D05C-D111-A6AF9A845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0273023-681D-D6C3-1DD3-AEF71392B5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77B428-20CD-427F-9FC0-88BEC7DDE30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316F0E23-D100-F3DB-24B8-892F2DF47F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B3092BA6-B241-91E9-F215-4DF5946C9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4361C1BC-BCEA-99D8-F93F-2ECC03055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CA4869-585E-4D2F-9F6F-F2EE0E69764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9255EAA9-A191-E27A-3BB5-08BD85A8F9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1DBCAD7E-FE34-F477-B3A8-5DD3FF547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Highway Light Replacement Frequency, what service level do you think the City should be targeting?
https://www.polleverywhere.com/free_text_polls/94y8whi6ddkLKnSoRZJ4Q</a:t>
            </a:r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A60982E8-3AA4-2FC7-416B-99D601F021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C57E90-EF98-403B-8E5D-E91A433D4AF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A2798EF9-7011-8C1E-8A1D-5048869998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FDEE95CE-F414-10ED-377A-B680857063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CBD Pedestrian Light Replacement Frequency, what service level do you think the City should be targeting?
https://www.polleverywhere.com/free_text_polls/tUunoMcIAFHT3yX9SA9u3</a:t>
            </a:r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05F223A6-AF50-2137-A4E4-4C0DA86D2B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79D7C8-5683-4555-B58A-1534E3F0D9F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270404D9-DE4C-279D-6ACC-2F0CA9E4F6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FACB6525-C992-7491-BA70-289FCCB57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B708D3CA-1F9D-D28D-C1C8-B753D75246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5F6EB0-F9E0-48D0-AC4B-3DD8727EBB1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728569F0-EA8C-5C58-5B46-25266FF3F5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AF8A1E8A-6D5F-EA22-1468-15358AF72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9417A1AC-8458-B924-8EFE-BA83153DEF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40BD92-629E-4C6C-8454-4F9F1815F35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7B7609FE-D71F-C7F8-1D11-4E96769967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99DD30D9-F406-A860-29A0-10F7E49660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Plans Reviewed on Time, what service level do you think the City should be targeting?
https://www.polleverywhere.com/free_text_polls/qtx10SejhyqOefW6qMr3s</a:t>
            </a:r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146C6608-0CE2-7FBC-00A8-B717CC571D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C1B014-416B-433E-ABBE-AE71F3C7B7C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A00AC7E0-1188-E844-8C24-2A804521C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912A4669-CDAE-D913-5541-A2C88F9B6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00A7080E-F4E9-3DA2-CDF9-F04763A997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28A57A-EA43-4F67-87D5-C23BA7B9CB4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4108D82B-BAC5-B2BF-DECE-FBAB511DBB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7B0D8A2C-7D90-0BB2-D92E-535FB7125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School Crossing Locations Manned, what service level do you think the City should be targeting?
https://www.polleverywhere.com/free_text_polls/sHwwqUZTg9EV19ZzXZvZJ</a:t>
            </a:r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0B07F1E0-ECE2-74FF-6991-D4466B7936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C43C51-9F62-490B-A1B2-66707EC9312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C47A4676-618A-9EDD-124D-6E9B64F02C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E3B4E2EE-B54E-73F1-C889-4C415923A2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Permits Issued on Time, what service level do you think the City should be targeting?
https://www.polleverywhere.com/free_text_polls/WmwEDRHqW6ll7HmNwLpWC</a:t>
            </a:r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244858D2-B010-FDC9-95C0-34D6C1368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846A12-9616-4489-91E1-7BDF398476E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ACA29A48-DDDE-22A6-6266-694873FB9E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6FF90A48-FC3A-9B66-0487-B1FDC95BA1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4BC853B9-5332-0ACD-CFC3-68CDFE78C6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FF760E-D40C-4894-BDFA-379E01B1AAB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D82339A1-69F8-9200-55D3-1448CD0299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5EB74748-E51C-F281-2349-1826756B8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Poll Title: Do not modify the notes in this section to avoid tampering with the Poll Everywhere activity.
More info at polleverywhere.com/support
What kind of chocolate do you prefer?
https://www.polleverywhere.com/multiple_choice_polls/Fh6MDFacRu5daLN6VenXm?state=opened&amp;flow=Default&amp;onscreen=persist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9F2BC74A-2DB2-8C5C-73B4-FA75BDD21C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356FBF-25BD-4E25-9451-87ABCFBE00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C2454D04-58A5-EEDB-2FE9-1B92DF4229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>
            <a:extLst>
              <a:ext uri="{FF2B5EF4-FFF2-40B4-BE49-F238E27FC236}">
                <a16:creationId xmlns:a16="http://schemas.microsoft.com/office/drawing/2014/main" id="{39303DA5-BB05-6C86-B5F9-7E66DC76F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Proportion of Traffic System Evaluated, what service level do you think the City should be targeting?
https://www.polleverywhere.com/free_text_polls/cGdeNAL8vnvJYsxp67Vn0</a:t>
            </a:r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id="{CB9CF3CE-5C93-07A5-6508-27001300D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7A6C30-DFE6-44F9-BF11-71B0A60E7E8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7E36E970-2654-7012-2210-16750D568D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C213CDC1-4200-46F4-E5FE-BEFA7562D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
Poll Title: Do not modify the notes in this section to avoid tampering with the Poll Everywhere activity.
More info at polleverywhere.com/support
For Sight Restrictions Evaluated, what service level do you think the City should be targeting?
https://www.polleverywhere.com/free_text_polls/n16mQ31X64L3lKlO8CkaO</a:t>
            </a:r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7F4478B5-7128-61C3-C4D5-5A100586E6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A40D50-8671-46ED-8D00-789D79CE620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>
            <a:extLst>
              <a:ext uri="{FF2B5EF4-FFF2-40B4-BE49-F238E27FC236}">
                <a16:creationId xmlns:a16="http://schemas.microsoft.com/office/drawing/2014/main" id="{CF49037B-B4A6-ED67-16C8-6C82EB5FD8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>
            <a:extLst>
              <a:ext uri="{FF2B5EF4-FFF2-40B4-BE49-F238E27FC236}">
                <a16:creationId xmlns:a16="http://schemas.microsoft.com/office/drawing/2014/main" id="{ADEA56D1-EE32-48E0-CAC8-B9E662AC4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Modify this to match our buckets… “paving Misc.”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9268" name="Slide Number Placeholder 3">
            <a:extLst>
              <a:ext uri="{FF2B5EF4-FFF2-40B4-BE49-F238E27FC236}">
                <a16:creationId xmlns:a16="http://schemas.microsoft.com/office/drawing/2014/main" id="{1708EC80-2C5A-0FEC-2291-C5E52166E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F235C3-C166-4395-827C-2436F18F9B7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398FD308-7229-C7F9-F3C5-CC9D9E353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2AAA8F86-49A7-1BF3-23A0-3FD0222A8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Modify this to match our buckets… “paving Misc.”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9C6DEDAA-2FCC-DB8F-12CF-2462D7337C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060835-E650-49F6-A641-3DFFB79F796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892C5416-2750-8097-DB18-E7A265CCAF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E63C85E2-EB6B-2EE1-D5CC-7CD9C01867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Modify this to match our buckets… “paving Misc.”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1E874898-C092-C2FF-C4C9-6C0C30B1E1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CB4196-66C8-455F-A1DC-6232BD11F97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>
            <a:extLst>
              <a:ext uri="{FF2B5EF4-FFF2-40B4-BE49-F238E27FC236}">
                <a16:creationId xmlns:a16="http://schemas.microsoft.com/office/drawing/2014/main" id="{C93CAFCF-6F13-1ACB-84FE-7D62D1C9A4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id="{5B5C7F1E-B5D9-ADE9-C944-FD26B139C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Modify this to match our buckets… “paving Misc.”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5412" name="Slide Number Placeholder 3">
            <a:extLst>
              <a:ext uri="{FF2B5EF4-FFF2-40B4-BE49-F238E27FC236}">
                <a16:creationId xmlns:a16="http://schemas.microsoft.com/office/drawing/2014/main" id="{18E38ABE-F3B6-2419-A673-172A129F87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8E9D3F-4F12-46E6-8284-B6228ECDD57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54D9A757-480B-7B02-CA76-140FEAB69F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30CD1AA9-3C21-0DC3-3E1A-7561F6163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Modify this to match our buckets… “paving Misc.”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7F34303E-3BC5-0626-D955-FCE29673A5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2AA7F6-417D-482E-8790-3EB2ECA8BDB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02478571-2BAC-F163-83BE-4B964EB9DC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B51F0C01-C9AE-2E5D-F907-6D47A55A6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Modify this to match our buckets… “paving Misc.”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FB2F0255-AA5A-FDA0-3A17-AF7DE5F842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EDB50-6232-43F3-997D-0611BA07EA7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>
            <a:extLst>
              <a:ext uri="{FF2B5EF4-FFF2-40B4-BE49-F238E27FC236}">
                <a16:creationId xmlns:a16="http://schemas.microsoft.com/office/drawing/2014/main" id="{DB9A55EE-476B-D225-E56A-872F58E15F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>
            <a:extLst>
              <a:ext uri="{FF2B5EF4-FFF2-40B4-BE49-F238E27FC236}">
                <a16:creationId xmlns:a16="http://schemas.microsoft.com/office/drawing/2014/main" id="{D352C5BB-BF94-B8E4-872C-300D6F94C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Modify this to match our buckets… “paving Misc.”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1556" name="Slide Number Placeholder 3">
            <a:extLst>
              <a:ext uri="{FF2B5EF4-FFF2-40B4-BE49-F238E27FC236}">
                <a16:creationId xmlns:a16="http://schemas.microsoft.com/office/drawing/2014/main" id="{B9558BA5-E505-11C3-19BC-52C775E1EA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C15E71-E9AE-4B33-AF9F-FEE27CD4518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>
            <a:extLst>
              <a:ext uri="{FF2B5EF4-FFF2-40B4-BE49-F238E27FC236}">
                <a16:creationId xmlns:a16="http://schemas.microsoft.com/office/drawing/2014/main" id="{044268AB-83FD-4AA3-D533-6469BBD51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id="{95BE24D7-BB70-EE60-4B59-24F8A7A57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Modify this to match our buckets… “paving Misc.”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04" name="Slide Number Placeholder 3">
            <a:extLst>
              <a:ext uri="{FF2B5EF4-FFF2-40B4-BE49-F238E27FC236}">
                <a16:creationId xmlns:a16="http://schemas.microsoft.com/office/drawing/2014/main" id="{73C6C22F-A900-2A08-EA1E-C1E14E8994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3CF1E6-BCEC-4439-978B-151873C1CC0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B9880CA8-ADC4-F5D7-8CEA-2272FF6C67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516EA089-F6F4-2B51-E32C-41196A81D6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F4425656-D368-5653-560F-1771A6C7A8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8D80A6-BBAA-4F49-B769-DF905330C07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>
            <a:extLst>
              <a:ext uri="{FF2B5EF4-FFF2-40B4-BE49-F238E27FC236}">
                <a16:creationId xmlns:a16="http://schemas.microsoft.com/office/drawing/2014/main" id="{45C1E6CE-EC53-26EA-F1B7-C1107C371C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>
            <a:extLst>
              <a:ext uri="{FF2B5EF4-FFF2-40B4-BE49-F238E27FC236}">
                <a16:creationId xmlns:a16="http://schemas.microsoft.com/office/drawing/2014/main" id="{432FDFCA-13AB-EE98-D6DC-BC7C57E646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5652" name="Slide Number Placeholder 3">
            <a:extLst>
              <a:ext uri="{FF2B5EF4-FFF2-40B4-BE49-F238E27FC236}">
                <a16:creationId xmlns:a16="http://schemas.microsoft.com/office/drawing/2014/main" id="{2A2CDE20-DD2B-07B0-FD1F-4099ECABD6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FC5521-B2D3-4B34-B56E-D965BC4D190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>
            <a:extLst>
              <a:ext uri="{FF2B5EF4-FFF2-40B4-BE49-F238E27FC236}">
                <a16:creationId xmlns:a16="http://schemas.microsoft.com/office/drawing/2014/main" id="{7A5A64BD-F24A-407D-1D9E-8113C8D1AF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>
            <a:extLst>
              <a:ext uri="{FF2B5EF4-FFF2-40B4-BE49-F238E27FC236}">
                <a16:creationId xmlns:a16="http://schemas.microsoft.com/office/drawing/2014/main" id="{20491CEC-D20C-4D26-E0D6-71B14F47AB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7700" name="Slide Number Placeholder 3">
            <a:extLst>
              <a:ext uri="{FF2B5EF4-FFF2-40B4-BE49-F238E27FC236}">
                <a16:creationId xmlns:a16="http://schemas.microsoft.com/office/drawing/2014/main" id="{73D0F8BB-464D-394F-811C-876737C46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F37BCB-41FD-43E4-8F2A-90DCD388040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6474F676-5979-4382-4E3C-356DCABF16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761443E-D3B8-1820-1E54-C8DF759F8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B8C36719-FA7E-8F78-275D-BB16701298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713EC7-A3D0-4353-9D1F-24E2BDE802A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A24D38D8-4ED8-27B1-D71A-480DDD846E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2A09A278-D3A3-6989-B278-F82283B7C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A727C0BA-6477-5986-878A-5486A9A5D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E1FCFD-0981-4C28-BDBA-34D56B9FD95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5FDA9-B5A4-142B-8868-558E2E73E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A798F-3B11-4916-939B-12A89784E768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35EE-669E-FBB2-F2D2-18E27075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EEE7D-FA73-E842-2172-4A835ED2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82346-3204-4AE7-AC2F-695E1B4066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4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697DD-F159-88F9-BDAB-0832BA0B5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28744-3FDE-4364-8ECC-0477DB74896E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36311-5FB4-D335-B15D-1DF1878E3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6090E-7ABD-3116-C949-CD5EBF8A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C53F-30EA-4B04-A781-5AF323DD96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4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848A7-6212-12F9-3E80-0E33A2E27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FF9B4-54AD-476C-9C50-51D36B2FFFA5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A437D-3BB3-B9F1-D6FB-39306EE3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07D07-5D6F-B9BA-A40D-66E43D2F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92AF9-4525-4574-85CF-6810E45FC4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65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39E954F4-BB3D-E2C1-FBDB-FF5E5309A9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0286" y="1122363"/>
            <a:ext cx="8157714" cy="3018316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0286" y="4373592"/>
            <a:ext cx="8157713" cy="884208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C70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20F423-3E80-B841-C723-49A3D2BF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6B5B6-12CC-47D0-B103-D55C34FF73FF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D0881F-14DC-1B6F-58A6-02DDADC1E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99FE98-64B6-3B97-DE51-5F0C8ACE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32A8D-C976-457D-8656-2B7DDED736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9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8A4DF1C-D304-6C28-9CFC-88BD40EC38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FB9C2-3293-9F77-75A1-C6E4F7DA124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" y="214313"/>
            <a:ext cx="57880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FOR DEVELOPMENT PROGRESS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9F5CA-5E88-72FE-476B-963C009694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64225" y="214313"/>
            <a:ext cx="548957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Amarillo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6596"/>
            <a:ext cx="10515600" cy="1104092"/>
          </a:xfrm>
        </p:spPr>
        <p:txBody>
          <a:bodyPr/>
          <a:lstStyle>
            <a:lvl1pPr>
              <a:defRPr b="1">
                <a:solidFill>
                  <a:srgbClr val="EA79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DF96EA9-B27C-6C74-D96C-29E9C293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3DF53-72A1-43FA-8275-1F0CD4F13AFD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D96C9A-64D2-8770-400A-1A4AB5FCF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E6430A-5FB8-FBD5-6124-06AFD264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22B81-C8EF-47A2-B0E4-64EC882AC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03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C68BD309-909A-ED68-E0DB-4FD9A0D5B8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A1387-FD7A-BBBE-6C8A-257B0D487B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" y="214313"/>
            <a:ext cx="57880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FOR DEVELOPMENT PROGRESS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91550-156A-F038-B58F-33498F1054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64225" y="214313"/>
            <a:ext cx="548957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Amarillo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6596"/>
            <a:ext cx="10515600" cy="1104092"/>
          </a:xfrm>
        </p:spPr>
        <p:txBody>
          <a:bodyPr/>
          <a:lstStyle>
            <a:lvl1pPr>
              <a:defRPr b="1">
                <a:solidFill>
                  <a:srgbClr val="EA79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8CEEB41-9869-1038-69B2-AC1594954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344E0-430A-4DC9-BE13-CD3E8DEC6C3E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F216682-71F3-A167-8210-68084681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0A33935-C9B2-85C1-FABB-5273BF3EE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40247-7C56-4007-8BDE-7D7B73D420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65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F6A5A-23A8-DA2B-F6D5-9D40364C4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5216E-3065-40A4-9085-D33C141E6BBE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95B18-862C-06D7-DEEF-B6F8C4DD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789AB-41C2-0F05-1ED3-1EEE042C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CD0F7-65AE-45C7-80C6-53422BB043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58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35BF5-452A-6920-CE81-799E839A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2E7F6-C54E-44D0-83C8-1F45056918CE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49062-022E-304C-7005-B8F1A6F6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28395-75DE-59D4-3FF3-179FB3F03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B3DFF-5DF2-45ED-950F-C0E80F922E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92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010F94-89F1-757B-3B36-DBE991D7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62B53-5E49-424E-8FDC-9D59C8BB75C0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7954FB-12B0-837F-181A-CD639D8D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E41763-70F4-C3AF-3F11-C251ECA7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827AE-1E4D-4524-B735-42D19C3667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03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A51219-B6B8-62E0-9174-E34FAC83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47946-E1B5-46AA-8059-EA95FE34ABA3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1C3561-3837-67AE-75A2-3573452BE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C4E69A-E56B-1EE4-532B-4247AD18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8CBDD-2A29-4C77-AD0C-8BFE622DD2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3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65DA18-57AD-095F-AA6E-DF30EBCD2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4CA25-C871-40C3-B605-E48DB05164F7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BDE2E6B-4E44-E27F-A9DF-4F29DE1B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E9708D-CF1D-2521-3DBB-DECC7733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CDBAA-75F4-4964-AD01-B0010318B6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8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315098C-D196-579A-BD31-A9A39A7E5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BA847-FAF1-435E-9725-2EBF95492D51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A6CAA96-F311-B807-40E1-62D276068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FF3CF0F-60AF-EE25-47A9-434B7214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1E35A-C3B4-41DF-9779-5A425A3CC3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9E47A1-06E7-A30F-3EA2-37A05A96E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06ECE-392E-41BB-B2DB-2789F7956013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0A8806-84C0-4E1C-605A-EE669DD1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C6D992-B88A-E890-1673-A212D002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2BDDE-3729-4005-9F25-C6DA05ABAE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61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3A865D-EB60-42B7-9FCC-53D464579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8A5BC-9E60-4B4E-A935-55093B579841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91064B-034D-92D8-8707-BE6EAE62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282117-122E-901B-0BD7-52EDFBA6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B0D06-DE97-4E7A-97EB-FEB558AD3E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7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E84A0ED-4F90-3BDB-54B2-998CCC284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8A7B8B0-27FC-BBC1-F314-82D1A0D6B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B71E4-87CA-3202-31AF-4C6F34F21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9D3290-2645-4716-BB31-C3D94D3BBB30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8D641-312F-B7D9-8665-F26654668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9E6A9-0B05-AC9A-828B-F0A13625D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8E2296-7850-465F-97E3-41A6A0AC85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0922D5E0-AA0C-2F5B-FB89-C03E0E51D2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3B81706-6E08-E9B9-4B3C-BD7B97974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C40F9-E612-8EDA-B5CD-2C158597E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AF8B20-C159-4083-A3C4-E47A99D49BBA}" type="datetimeFigureOut">
              <a:rPr lang="en-US"/>
              <a:pPr>
                <a:defRPr/>
              </a:pPr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F5FC3-6E0A-B3A3-B863-B85D182AA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8C27-FCAD-A419-42E5-B0764D214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352EFD-3800-4242-95F1-F16EA834CA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chart" Target="../charts/chart4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chart" Target="../charts/chart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chart" Target="../charts/chart8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chart" Target="../charts/chart1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chart" Target="../charts/chart14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chart" Target="../charts/chart15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chart" Target="../charts/chart1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chart" Target="../charts/chart2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chart" Target="../charts/chart2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chart" Target="../charts/chart25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chart" Target="../charts/chart2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chart" Target="../charts/chart30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chart" Target="../charts/chart3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chart" Target="../charts/chart34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chart" Target="../charts/chart3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0.xml"/><Relationship Id="rId4" Type="http://schemas.openxmlformats.org/officeDocument/2006/relationships/chart" Target="../charts/chart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chart" Target="../charts/chart4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chart" Target="../charts/chart4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chart" Target="../charts/chart46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chart" Target="../charts/chart4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chart" Target="../charts/chart50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chart" Target="../charts/chart53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chart" Target="../charts/chart54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6.xml"/><Relationship Id="rId4" Type="http://schemas.openxmlformats.org/officeDocument/2006/relationships/chart" Target="../charts/chart5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chart" Target="../charts/chart5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chart" Target="../charts/chart58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B91EAB8E-E861-D671-A572-E50871AE70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Polling for Your Feedback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PollEverywhere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FF84DF-DE77-272D-90A5-C0A0EAFD02FE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EA0F08-A275-4360-019D-142A4CA46CE3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3" name="Picture 10">
            <a:extLst>
              <a:ext uri="{FF2B5EF4-FFF2-40B4-BE49-F238E27FC236}">
                <a16:creationId xmlns:a16="http://schemas.microsoft.com/office/drawing/2014/main" id="{47561AF5-43C4-16AE-0139-54375D0A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695371-2EF8-8E53-7F23-C20A5B683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7134225" cy="50561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 are using a polling tool that integrates with PowerPoint.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Please join for the duration of the meeting using one of the following: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Using the QR Code shown on your phone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Visiting PollEv.com/newgen920 from a browser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Texting NEWGEN920 to 22333 once to join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5" name="Picture 2">
            <a:extLst>
              <a:ext uri="{FF2B5EF4-FFF2-40B4-BE49-F238E27FC236}">
                <a16:creationId xmlns:a16="http://schemas.microsoft.com/office/drawing/2014/main" id="{29A5C23B-6679-6F25-0BD9-32363B7C3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71638"/>
            <a:ext cx="381793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BFAB0EEE-FF18-9605-00CE-2DAF9562C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Responses Requested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Relating to Service Levels, Not Specific Costs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0E05B9-D076-DA27-0A7B-CCA65CE3315B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9F02A0-C043-40C9-9EC3-0F1DD614564D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3" name="Picture 10">
            <a:extLst>
              <a:ext uri="{FF2B5EF4-FFF2-40B4-BE49-F238E27FC236}">
                <a16:creationId xmlns:a16="http://schemas.microsoft.com/office/drawing/2014/main" id="{13B26287-440A-2C9C-EF83-DC4B302E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6714FA48-73FB-73CB-348E-7C2A0DE44C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37711" y="161297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7FE1E25-ED0B-4340-123B-EAA8AFF472FD}"/>
              </a:ext>
            </a:extLst>
          </p:cNvPr>
          <p:cNvSpPr/>
          <p:nvPr/>
        </p:nvSpPr>
        <p:spPr>
          <a:xfrm>
            <a:off x="2403475" y="1808163"/>
            <a:ext cx="1625600" cy="434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EB3CC0-7CB9-35EB-B348-C4D425590250}"/>
              </a:ext>
            </a:extLst>
          </p:cNvPr>
          <p:cNvSpPr/>
          <p:nvPr/>
        </p:nvSpPr>
        <p:spPr>
          <a:xfrm>
            <a:off x="2455863" y="2403475"/>
            <a:ext cx="1627187" cy="436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37803D-5DE8-2993-24FB-BD83B02F22E5}"/>
              </a:ext>
            </a:extLst>
          </p:cNvPr>
          <p:cNvSpPr/>
          <p:nvPr/>
        </p:nvSpPr>
        <p:spPr>
          <a:xfrm>
            <a:off x="2130425" y="2992438"/>
            <a:ext cx="1627188" cy="436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C3D2E-B0CF-328B-E623-51E92FE96A3C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30549D-AC43-D28C-B49D-7E2976950B03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0" name="Picture 10">
            <a:extLst>
              <a:ext uri="{FF2B5EF4-FFF2-40B4-BE49-F238E27FC236}">
                <a16:creationId xmlns:a16="http://schemas.microsoft.com/office/drawing/2014/main" id="{3F08365B-21E8-A636-A6A5-9F2735ACA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5EF8D7E-340C-F9F6-7B29-00A40E231002}"/>
              </a:ext>
            </a:extLst>
          </p:cNvPr>
          <p:cNvGraphicFramePr>
            <a:graphicFrameLocks/>
          </p:cNvGraphicFramePr>
          <p:nvPr/>
        </p:nvGraphicFramePr>
        <p:xfrm>
          <a:off x="2629630" y="1407237"/>
          <a:ext cx="6630746" cy="46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605097-3735-626C-5BD4-D8B54D7ACF21}"/>
              </a:ext>
            </a:extLst>
          </p:cNvPr>
          <p:cNvSpPr txBox="1"/>
          <p:nvPr/>
        </p:nvSpPr>
        <p:spPr>
          <a:xfrm>
            <a:off x="3473450" y="6318250"/>
            <a:ext cx="60372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Includes a share of costs from the Public Works and CP&amp;DE Departments</a:t>
            </a:r>
          </a:p>
        </p:txBody>
      </p:sp>
      <p:sp>
        <p:nvSpPr>
          <p:cNvPr id="24583" name="Title 1">
            <a:extLst>
              <a:ext uri="{FF2B5EF4-FFF2-40B4-BE49-F238E27FC236}">
                <a16:creationId xmlns:a16="http://schemas.microsoft.com/office/drawing/2014/main" id="{9A61FB23-E4FC-766D-7A0E-D33BF0740D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Categories, FY 2022/23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AC2F06F2-C381-816B-844D-1084A58AA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Maintenance &amp; Repair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3853B2-7656-8E44-5503-D26D0881AA1C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B0A19E-8649-5AB6-D16A-BCF426701A7E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9" name="Picture 10">
            <a:extLst>
              <a:ext uri="{FF2B5EF4-FFF2-40B4-BE49-F238E27FC236}">
                <a16:creationId xmlns:a16="http://schemas.microsoft.com/office/drawing/2014/main" id="{FB767196-7320-232F-9EDA-F29481DEA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CBDA7A-03C7-C0FF-CBAF-8E13E6BDC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200775" cy="4897438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</a:rPr>
              <a:t>Employees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A total of 34 positions are funded for this subdivision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u="sng" dirty="0">
                <a:solidFill>
                  <a:srgbClr val="000000"/>
                </a:solidFill>
              </a:rPr>
              <a:t>​</a:t>
            </a:r>
            <a:r>
              <a:rPr lang="en-US" sz="2000" b="1" u="sng" dirty="0">
                <a:solidFill>
                  <a:srgbClr val="000000"/>
                </a:solidFill>
              </a:rPr>
              <a:t>Key Activities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Pothole Patching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9 to 25 square feet in size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Two patch truck crews – goal to have a crew in all four quadrants of the City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Each patching takes 20–30 minutes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7,400 potholes patched in 2019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7,765 annual manhours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Streets take precedent to alleys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E41DB0E3-6B57-CA6B-C03C-5F2A8A96A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3584575"/>
            <a:ext cx="3098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Pothole Patching Response Times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69AB844-5A11-41AF-8677-2589B7CF704B}"/>
              </a:ext>
            </a:extLst>
          </p:cNvPr>
          <p:cNvGraphicFramePr>
            <a:graphicFrameLocks/>
          </p:cNvGraphicFramePr>
          <p:nvPr/>
        </p:nvGraphicFramePr>
        <p:xfrm>
          <a:off x="7453428" y="3923129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0079B74-3594-D463-00C3-D40C0DDB0C68}"/>
              </a:ext>
            </a:extLst>
          </p:cNvPr>
          <p:cNvSpPr/>
          <p:nvPr/>
        </p:nvSpPr>
        <p:spPr>
          <a:xfrm>
            <a:off x="7245350" y="3367088"/>
            <a:ext cx="4759325" cy="2384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4B095B-86F3-C2EF-C167-F66840F63A48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F2D22C-5140-E1A3-FE0C-D5C16F80C314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6" name="Picture 10">
            <a:extLst>
              <a:ext uri="{FF2B5EF4-FFF2-40B4-BE49-F238E27FC236}">
                <a16:creationId xmlns:a16="http://schemas.microsoft.com/office/drawing/2014/main" id="{2C173EC5-C47B-BE57-FA49-F6E7A0057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882DF7D2-1694-A1C4-6557-FD54AB327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411163"/>
            <a:ext cx="8091487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9019B0F1-4368-9CBB-7A0A-579A192C0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Pothole Patching Response Times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244357-31BB-6376-CC35-8196F3D3E031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2E7EA4-B70A-A041-8CBD-73B4CB3ED3AB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5" name="Picture 10">
            <a:extLst>
              <a:ext uri="{FF2B5EF4-FFF2-40B4-BE49-F238E27FC236}">
                <a16:creationId xmlns:a16="http://schemas.microsoft.com/office/drawing/2014/main" id="{D228A681-00B1-7740-CCE6-3296B191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>
            <a:extLst>
              <a:ext uri="{FF2B5EF4-FFF2-40B4-BE49-F238E27FC236}">
                <a16:creationId xmlns:a16="http://schemas.microsoft.com/office/drawing/2014/main" id="{5BBA5D22-F08A-DF97-746F-489F5AD94A70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6">
            <a:extLst>
              <a:ext uri="{FF2B5EF4-FFF2-40B4-BE49-F238E27FC236}">
                <a16:creationId xmlns:a16="http://schemas.microsoft.com/office/drawing/2014/main" id="{0B0A9DED-44F0-1FD6-A9B1-81EE93A47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425" y="1300163"/>
            <a:ext cx="3098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Pothole Patching Response Times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19E06B-9EA9-74E9-4ADC-B1F9FC697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064FB43-FB65-3CF0-057D-931A54ADAA9A}"/>
              </a:ext>
            </a:extLst>
          </p:cNvPr>
          <p:cNvGraphicFramePr>
            <a:graphicFrameLocks/>
          </p:cNvGraphicFramePr>
          <p:nvPr/>
        </p:nvGraphicFramePr>
        <p:xfrm>
          <a:off x="7591738" y="1639983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FEF540E3-7F51-AA4B-F01F-44215FD87B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Maintenance &amp; Repair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C8C62F-C47B-4756-719C-9B69592DACAF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F429B9-3C7B-6C59-DEFA-141D4AD3FBDC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3" name="Picture 10">
            <a:extLst>
              <a:ext uri="{FF2B5EF4-FFF2-40B4-BE49-F238E27FC236}">
                <a16:creationId xmlns:a16="http://schemas.microsoft.com/office/drawing/2014/main" id="{238B84E2-2E22-7942-320C-18ED98F6E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0D9CC5-9DFE-4257-14FD-123086959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200775" cy="5307013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Minor Asphalt Repair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25 to 200 square feet in size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Sub-grade (underneath pavement) repair may be required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Two minor asphalt repair crews – goal to have a third crew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Each repair takes 3–8 hours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19,999 annual manhours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Streets take precedent to alleys</a:t>
            </a: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Major Repair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Greater than 200 square feet in size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Sub-grade repairs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Two tear-out stabilization crews and laydown machine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Covers both streets and alleys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16,829 annual manhours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BBBE88-8AD0-6711-30FB-99E676CAAC4A}"/>
              </a:ext>
            </a:extLst>
          </p:cNvPr>
          <p:cNvSpPr/>
          <p:nvPr/>
        </p:nvSpPr>
        <p:spPr>
          <a:xfrm>
            <a:off x="10240963" y="5286375"/>
            <a:ext cx="1914525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776" name="TextBox 14">
            <a:extLst>
              <a:ext uri="{FF2B5EF4-FFF2-40B4-BE49-F238E27FC236}">
                <a16:creationId xmlns:a16="http://schemas.microsoft.com/office/drawing/2014/main" id="{22EDC884-B1B7-B822-B5EE-1934D720F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4160838"/>
            <a:ext cx="309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Major Repair Response Times</a:t>
            </a:r>
          </a:p>
        </p:txBody>
      </p:sp>
      <p:sp>
        <p:nvSpPr>
          <p:cNvPr id="32777" name="TextBox 16">
            <a:extLst>
              <a:ext uri="{FF2B5EF4-FFF2-40B4-BE49-F238E27FC236}">
                <a16:creationId xmlns:a16="http://schemas.microsoft.com/office/drawing/2014/main" id="{2754079F-B361-9C50-13E0-2E8DD9843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1484313"/>
            <a:ext cx="3527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Minor Asphalt Repair Response Times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B42DD9-7077-73A7-075A-DBAA2811CC78}"/>
              </a:ext>
            </a:extLst>
          </p:cNvPr>
          <p:cNvGraphicFramePr>
            <a:graphicFrameLocks/>
          </p:cNvGraphicFramePr>
          <p:nvPr/>
        </p:nvGraphicFramePr>
        <p:xfrm>
          <a:off x="7745178" y="1823420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DC31B0E-9C64-ADB3-39A2-7361FE6DB83E}"/>
              </a:ext>
            </a:extLst>
          </p:cNvPr>
          <p:cNvGraphicFramePr>
            <a:graphicFrameLocks/>
          </p:cNvGraphicFramePr>
          <p:nvPr/>
        </p:nvGraphicFramePr>
        <p:xfrm>
          <a:off x="7745178" y="4500117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0C7EEB-CD3E-1156-A33E-D35F42960CE0}"/>
              </a:ext>
            </a:extLst>
          </p:cNvPr>
          <p:cNvSpPr/>
          <p:nvPr/>
        </p:nvSpPr>
        <p:spPr>
          <a:xfrm>
            <a:off x="7602538" y="1484313"/>
            <a:ext cx="4402137" cy="4845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1E3AF105-8626-B378-9B12-980ECB3745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 Asphalt Repair Response Times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A38A27-EABC-B0FB-506D-9EDC61BB4984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D4657A-4A21-D024-5056-9CA0B1C704B7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1" name="Picture 10">
            <a:extLst>
              <a:ext uri="{FF2B5EF4-FFF2-40B4-BE49-F238E27FC236}">
                <a16:creationId xmlns:a16="http://schemas.microsoft.com/office/drawing/2014/main" id="{52726042-6988-9C6B-7954-F95B172B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>
            <a:extLst>
              <a:ext uri="{FF2B5EF4-FFF2-40B4-BE49-F238E27FC236}">
                <a16:creationId xmlns:a16="http://schemas.microsoft.com/office/drawing/2014/main" id="{CC9A373B-3299-0E68-3E58-20C5E0A7DDE6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9">
            <a:extLst>
              <a:ext uri="{FF2B5EF4-FFF2-40B4-BE49-F238E27FC236}">
                <a16:creationId xmlns:a16="http://schemas.microsoft.com/office/drawing/2014/main" id="{23948CC8-F521-01AC-4202-CDE62DF6A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425" y="1374775"/>
            <a:ext cx="3738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Minor Asphalt Repair Response Times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0E4F37D-45E2-AD46-B559-6892005D6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295ADCE-E3AD-5F5A-CD0A-71E8E6CBFF9B}"/>
              </a:ext>
            </a:extLst>
          </p:cNvPr>
          <p:cNvGraphicFramePr>
            <a:graphicFrameLocks/>
          </p:cNvGraphicFramePr>
          <p:nvPr/>
        </p:nvGraphicFramePr>
        <p:xfrm>
          <a:off x="7591737" y="1713312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991C54B9-5477-65E3-693A-4DBA3D49EC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Repair Response Times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13C78E-8EE0-1427-F92C-25983FE7C991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4F81CB-6A68-43DF-0BFB-CE7C7B6E9902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9" name="Picture 10">
            <a:extLst>
              <a:ext uri="{FF2B5EF4-FFF2-40B4-BE49-F238E27FC236}">
                <a16:creationId xmlns:a16="http://schemas.microsoft.com/office/drawing/2014/main" id="{F7FAB932-95A5-E89D-AB2F-971596F26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">
            <a:extLst>
              <a:ext uri="{FF2B5EF4-FFF2-40B4-BE49-F238E27FC236}">
                <a16:creationId xmlns:a16="http://schemas.microsoft.com/office/drawing/2014/main" id="{64FFF52D-0F01-D473-8041-3376F83611EC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Box 4">
            <a:extLst>
              <a:ext uri="{FF2B5EF4-FFF2-40B4-BE49-F238E27FC236}">
                <a16:creationId xmlns:a16="http://schemas.microsoft.com/office/drawing/2014/main" id="{0D6E0C3C-25ED-C615-C008-0C53EBAAD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313" y="1301750"/>
            <a:ext cx="3089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Major Repair Response Times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909201-B0B4-D2EE-7EB5-9A8B6094E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C54D438-7382-0D9A-AD0B-A1DC3506932D}"/>
              </a:ext>
            </a:extLst>
          </p:cNvPr>
          <p:cNvGraphicFramePr>
            <a:graphicFrameLocks/>
          </p:cNvGraphicFramePr>
          <p:nvPr/>
        </p:nvGraphicFramePr>
        <p:xfrm>
          <a:off x="7583813" y="1639983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A92A5D-BD17-D15F-A6B5-C303BA01538D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D671D0-4074-5C45-862D-6B6DAD489735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6" name="Picture 10">
            <a:extLst>
              <a:ext uri="{FF2B5EF4-FFF2-40B4-BE49-F238E27FC236}">
                <a16:creationId xmlns:a16="http://schemas.microsoft.com/office/drawing/2014/main" id="{0D513CE1-4BC0-D2F5-B821-72BB5D626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296C9F8-CC71-53E1-DABF-B22DD0985A29}"/>
              </a:ext>
            </a:extLst>
          </p:cNvPr>
          <p:cNvGraphicFramePr>
            <a:graphicFrameLocks/>
          </p:cNvGraphicFramePr>
          <p:nvPr/>
        </p:nvGraphicFramePr>
        <p:xfrm>
          <a:off x="2629630" y="1407237"/>
          <a:ext cx="6630746" cy="46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291DD7-00DC-95AF-BA0F-C1A036075652}"/>
              </a:ext>
            </a:extLst>
          </p:cNvPr>
          <p:cNvSpPr txBox="1"/>
          <p:nvPr/>
        </p:nvSpPr>
        <p:spPr>
          <a:xfrm>
            <a:off x="3473450" y="6318250"/>
            <a:ext cx="60372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Includes a share of costs from the Public Works and CP&amp;DE Departments</a:t>
            </a:r>
          </a:p>
        </p:txBody>
      </p:sp>
      <p:sp>
        <p:nvSpPr>
          <p:cNvPr id="38919" name="Title 1">
            <a:extLst>
              <a:ext uri="{FF2B5EF4-FFF2-40B4-BE49-F238E27FC236}">
                <a16:creationId xmlns:a16="http://schemas.microsoft.com/office/drawing/2014/main" id="{09F279E0-449C-B97A-B4C7-828BE2BB1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Categories, FY 2022/23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12DA73BC-CF4B-9BB1-1BCE-052F2AFB0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Preservation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F1297B-BF7B-1834-1C02-88A04B0BC95B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2AB376-8134-146E-63AE-DE2D8F317D19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5" name="Picture 10">
            <a:extLst>
              <a:ext uri="{FF2B5EF4-FFF2-40B4-BE49-F238E27FC236}">
                <a16:creationId xmlns:a16="http://schemas.microsoft.com/office/drawing/2014/main" id="{0655A3A8-1A41-0DD3-F634-23F224F49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C45E33-439B-C401-74CE-2E357D278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200775" cy="4897438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</a:rPr>
              <a:t>Employees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A total of 17 positions are funded for this subdivision</a:t>
            </a: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u="sng" dirty="0">
                <a:solidFill>
                  <a:srgbClr val="000000"/>
                </a:solidFill>
              </a:rPr>
              <a:t>​</a:t>
            </a:r>
            <a:r>
              <a:rPr lang="en-US" sz="2000" b="1" u="sng" dirty="0">
                <a:solidFill>
                  <a:srgbClr val="000000"/>
                </a:solidFill>
              </a:rPr>
              <a:t>Key Activities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Crack Seal – In House​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Sealing cracks in existing pavement​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2019 cost = $2,166 per lane mile​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During winter months​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4,399 annual manhours​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7" name="TextBox 11">
            <a:extLst>
              <a:ext uri="{FF2B5EF4-FFF2-40B4-BE49-F238E27FC236}">
                <a16:creationId xmlns:a16="http://schemas.microsoft.com/office/drawing/2014/main" id="{98F6CD4C-599F-C96D-0C26-AFB7F9457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590800"/>
            <a:ext cx="3049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Crack Seal Frequency of Service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E3E2106-7226-8C35-CD1D-54396C7BED6C}"/>
              </a:ext>
            </a:extLst>
          </p:cNvPr>
          <p:cNvGraphicFramePr>
            <a:graphicFrameLocks/>
          </p:cNvGraphicFramePr>
          <p:nvPr/>
        </p:nvGraphicFramePr>
        <p:xfrm>
          <a:off x="7741368" y="2927294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CB1E47B-D191-205A-D0CE-5C5027085965}"/>
              </a:ext>
            </a:extLst>
          </p:cNvPr>
          <p:cNvSpPr/>
          <p:nvPr/>
        </p:nvSpPr>
        <p:spPr>
          <a:xfrm>
            <a:off x="7602538" y="1484313"/>
            <a:ext cx="4402137" cy="3970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2">
            <a:extLst>
              <a:ext uri="{FF2B5EF4-FFF2-40B4-BE49-F238E27FC236}">
                <a16:creationId xmlns:a16="http://schemas.microsoft.com/office/drawing/2014/main" id="{B123F9F9-5592-2444-39A0-6463DF4E753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09838" y="4373563"/>
            <a:ext cx="8526462" cy="1231900"/>
          </a:xfrm>
        </p:spPr>
        <p:txBody>
          <a:bodyPr/>
          <a:lstStyle/>
          <a:p>
            <a:pPr eaLnBrk="1" hangingPunct="1"/>
            <a:r>
              <a:rPr lang="en-US" altLang="en-US"/>
              <a:t>Kyle Schniederjan – Director of CP&amp;D Engineering</a:t>
            </a:r>
          </a:p>
          <a:p>
            <a:pPr eaLnBrk="1" hangingPunct="1"/>
            <a:r>
              <a:rPr lang="en-US" altLang="en-US"/>
              <a:t>Donny Hooper – Director of Public Works</a:t>
            </a:r>
          </a:p>
          <a:p>
            <a:pPr eaLnBrk="1" hangingPunct="1"/>
            <a:r>
              <a:rPr lang="en-US" altLang="en-US"/>
              <a:t>Chris Mitchell – Street Superintendent</a:t>
            </a:r>
          </a:p>
          <a:p>
            <a:pPr eaLnBrk="1" hangingPunct="1"/>
            <a:r>
              <a:rPr lang="en-US" altLang="en-US"/>
              <a:t>Michael Padilla – Traffic Superintendent</a:t>
            </a:r>
          </a:p>
          <a:p>
            <a:pPr eaLnBrk="1" hangingPunct="1"/>
            <a:r>
              <a:rPr lang="en-US" altLang="en-US"/>
              <a:t>Matthew Garrett – NewGen Strategies and Solutions</a:t>
            </a:r>
          </a:p>
        </p:txBody>
      </p:sp>
      <p:sp>
        <p:nvSpPr>
          <p:cNvPr id="9219" name="TextBox 3">
            <a:extLst>
              <a:ext uri="{FF2B5EF4-FFF2-40B4-BE49-F238E27FC236}">
                <a16:creationId xmlns:a16="http://schemas.microsoft.com/office/drawing/2014/main" id="{0C6566A5-9BCB-D7D4-941C-554FBDF16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8675" y="6392863"/>
            <a:ext cx="231616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en-US" altLang="en-US" sz="1800">
                <a:solidFill>
                  <a:srgbClr val="6C7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19–20, 2023</a:t>
            </a:r>
          </a:p>
        </p:txBody>
      </p:sp>
      <p:sp>
        <p:nvSpPr>
          <p:cNvPr id="9220" name="TextBox 5">
            <a:extLst>
              <a:ext uri="{FF2B5EF4-FFF2-40B4-BE49-F238E27FC236}">
                <a16:creationId xmlns:a16="http://schemas.microsoft.com/office/drawing/2014/main" id="{DA041E7D-9BFF-8948-9381-D5A128DCD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981075"/>
            <a:ext cx="100758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/>
              <a:t>Street Funding Discussion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/>
              <a:t>Funding Future and Maintaining Existing Streets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F88FF687-D1FB-1D8F-7C36-7007C5BF70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 Seal Frequency of Service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1046A6-1D87-5E26-BF33-B0EBB7A34D72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0E6B21-050E-F19C-B264-C944C8087BE4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3" name="Picture 10">
            <a:extLst>
              <a:ext uri="{FF2B5EF4-FFF2-40B4-BE49-F238E27FC236}">
                <a16:creationId xmlns:a16="http://schemas.microsoft.com/office/drawing/2014/main" id="{0E3259C5-042E-3139-1393-EA8CDEF2E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>
            <a:extLst>
              <a:ext uri="{FF2B5EF4-FFF2-40B4-BE49-F238E27FC236}">
                <a16:creationId xmlns:a16="http://schemas.microsoft.com/office/drawing/2014/main" id="{FCA66ACE-EC9B-DF81-E075-4B40BA999099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1A8F37-CEC2-4720-A845-4940AF90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43016" name="TextBox 5">
            <a:extLst>
              <a:ext uri="{FF2B5EF4-FFF2-40B4-BE49-F238E27FC236}">
                <a16:creationId xmlns:a16="http://schemas.microsoft.com/office/drawing/2014/main" id="{16938466-32EF-FF8D-1026-17A10B850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0" y="1370013"/>
            <a:ext cx="3048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Crack Seal Frequency of Service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D3D95A9-C21C-17D7-B4DE-9CA0D8E5253D}"/>
              </a:ext>
            </a:extLst>
          </p:cNvPr>
          <p:cNvGraphicFramePr>
            <a:graphicFrameLocks/>
          </p:cNvGraphicFramePr>
          <p:nvPr/>
        </p:nvGraphicFramePr>
        <p:xfrm>
          <a:off x="7691553" y="1639983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267FC246-4B13-1EB8-D5FA-19B95C4209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Preservation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07056A-AF0F-F819-C63B-98CA263C93D5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79C815-5939-536F-CFAD-0452D37B943A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3B17C3-9BE6-0451-5C01-F973D77F0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103938" cy="4897438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Sealcoat (Chipseal) – In House​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Applies a thin, liquid asphalt layer and gravel to existing pavement surface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2019 cost = $13,506 per lane mile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During summer months, on a 10-yr cycle citywide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8,237 annual manhours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Alley Seal – In House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Applies a thin, liquid emulsion layer to existing pavement surface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2019 cost = $18,982 per mile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Generally performed in Spring and Fall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1,950 annual manhours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2" name="TextBox 13">
            <a:extLst>
              <a:ext uri="{FF2B5EF4-FFF2-40B4-BE49-F238E27FC236}">
                <a16:creationId xmlns:a16="http://schemas.microsoft.com/office/drawing/2014/main" id="{1A9081CF-572F-29BF-1A49-AD854D678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1468438"/>
            <a:ext cx="3140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Sealcoat Frequency of Service</a:t>
            </a:r>
          </a:p>
        </p:txBody>
      </p:sp>
      <p:sp>
        <p:nvSpPr>
          <p:cNvPr id="45063" name="TextBox 14">
            <a:extLst>
              <a:ext uri="{FF2B5EF4-FFF2-40B4-BE49-F238E27FC236}">
                <a16:creationId xmlns:a16="http://schemas.microsoft.com/office/drawing/2014/main" id="{DA792C91-B73E-C91A-1120-34004F34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3724275"/>
            <a:ext cx="3140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Alley Seal Frequency of Service</a:t>
            </a:r>
          </a:p>
        </p:txBody>
      </p:sp>
      <p:pic>
        <p:nvPicPr>
          <p:cNvPr id="45064" name="Picture 10">
            <a:extLst>
              <a:ext uri="{FF2B5EF4-FFF2-40B4-BE49-F238E27FC236}">
                <a16:creationId xmlns:a16="http://schemas.microsoft.com/office/drawing/2014/main" id="{98297708-FA47-E870-80E5-7EA8A03BD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0DDFDB-E182-1684-7BFF-7CDD92F7C813}"/>
              </a:ext>
            </a:extLst>
          </p:cNvPr>
          <p:cNvSpPr/>
          <p:nvPr/>
        </p:nvSpPr>
        <p:spPr>
          <a:xfrm>
            <a:off x="10240963" y="5286375"/>
            <a:ext cx="1914525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7A7B3C6-28A2-00D9-6098-74B97BAC9113}"/>
              </a:ext>
            </a:extLst>
          </p:cNvPr>
          <p:cNvGraphicFramePr>
            <a:graphicFrameLocks/>
          </p:cNvGraphicFramePr>
          <p:nvPr/>
        </p:nvGraphicFramePr>
        <p:xfrm>
          <a:off x="7741368" y="1806795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FE27297-E26D-661C-FD52-DE3B570DE1B5}"/>
              </a:ext>
            </a:extLst>
          </p:cNvPr>
          <p:cNvGraphicFramePr>
            <a:graphicFrameLocks/>
          </p:cNvGraphicFramePr>
          <p:nvPr/>
        </p:nvGraphicFramePr>
        <p:xfrm>
          <a:off x="7741368" y="4054279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F13F567-AAEC-66E1-7ACB-FBF05AB565F9}"/>
              </a:ext>
            </a:extLst>
          </p:cNvPr>
          <p:cNvSpPr/>
          <p:nvPr/>
        </p:nvSpPr>
        <p:spPr>
          <a:xfrm>
            <a:off x="7602538" y="1484313"/>
            <a:ext cx="4402137" cy="4845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B970E9-6ABA-44C3-43E0-A8BA92081F5D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9725EB-26BC-93B8-55A8-999741B355E4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08" name="Picture 10">
            <a:extLst>
              <a:ext uri="{FF2B5EF4-FFF2-40B4-BE49-F238E27FC236}">
                <a16:creationId xmlns:a16="http://schemas.microsoft.com/office/drawing/2014/main" id="{CE61C47A-2366-0485-CB77-9AF48660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>
            <a:extLst>
              <a:ext uri="{FF2B5EF4-FFF2-40B4-BE49-F238E27FC236}">
                <a16:creationId xmlns:a16="http://schemas.microsoft.com/office/drawing/2014/main" id="{6590E956-448C-F950-67ED-8018ECE06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177800"/>
            <a:ext cx="4848225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0B5E2196-18C8-F63A-013C-9646C7A680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Sealcoat Frequency of Service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0B2EFE-A56D-2BED-C183-F48782367A37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B36A7F-5824-E134-B2C5-3CAAB2881151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7" name="Picture 10">
            <a:extLst>
              <a:ext uri="{FF2B5EF4-FFF2-40B4-BE49-F238E27FC236}">
                <a16:creationId xmlns:a16="http://schemas.microsoft.com/office/drawing/2014/main" id="{4B0D72CD-31E5-A84F-73C8-A61F91921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">
            <a:extLst>
              <a:ext uri="{FF2B5EF4-FFF2-40B4-BE49-F238E27FC236}">
                <a16:creationId xmlns:a16="http://schemas.microsoft.com/office/drawing/2014/main" id="{6BC7391D-5FBA-D06A-65A0-0A24FE803ACF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EE8260-CFFD-3F2F-0701-8307F3607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49160" name="TextBox 6">
            <a:extLst>
              <a:ext uri="{FF2B5EF4-FFF2-40B4-BE49-F238E27FC236}">
                <a16:creationId xmlns:a16="http://schemas.microsoft.com/office/drawing/2014/main" id="{A35A2B58-4CBE-B7E4-AF9B-676A5DF39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66838"/>
            <a:ext cx="3140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Sealcoat Frequency of Service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680CBCE-5A75-EED1-1B6D-2BD9D3738DEE}"/>
              </a:ext>
            </a:extLst>
          </p:cNvPr>
          <p:cNvGraphicFramePr>
            <a:graphicFrameLocks/>
          </p:cNvGraphicFramePr>
          <p:nvPr/>
        </p:nvGraphicFramePr>
        <p:xfrm>
          <a:off x="7583813" y="1701700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06639E0A-AFCE-4A71-78DB-6A4E61004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Alley Seal Frequency of Service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174E69-F024-8A93-E475-D6280C59E9E5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0F6F3-D88A-1278-5895-00803F60DA31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5" name="Picture 10">
            <a:extLst>
              <a:ext uri="{FF2B5EF4-FFF2-40B4-BE49-F238E27FC236}">
                <a16:creationId xmlns:a16="http://schemas.microsoft.com/office/drawing/2014/main" id="{63034CCB-07ED-1A4D-C708-BAF4EF94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2">
            <a:extLst>
              <a:ext uri="{FF2B5EF4-FFF2-40B4-BE49-F238E27FC236}">
                <a16:creationId xmlns:a16="http://schemas.microsoft.com/office/drawing/2014/main" id="{314D1A11-9559-7C48-A07A-05BC8C592AD6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54EB7-67DC-9C3F-AD4B-69C3CC69D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51208" name="TextBox 4">
            <a:extLst>
              <a:ext uri="{FF2B5EF4-FFF2-40B4-BE49-F238E27FC236}">
                <a16:creationId xmlns:a16="http://schemas.microsoft.com/office/drawing/2014/main" id="{48469CF6-7B7C-ADDF-B7C4-41929568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76363"/>
            <a:ext cx="31400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Alley Seal Frequency of Service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9F819DA-932A-C039-5847-E0D0E48C3B10}"/>
              </a:ext>
            </a:extLst>
          </p:cNvPr>
          <p:cNvGraphicFramePr>
            <a:graphicFrameLocks/>
          </p:cNvGraphicFramePr>
          <p:nvPr/>
        </p:nvGraphicFramePr>
        <p:xfrm>
          <a:off x="7583813" y="1710257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D141AE53-23BE-F309-6DF8-56B96960B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Preservation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F9E047-F884-D30C-DA23-2E6B355C92C9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EA10B3-D5EC-49DC-7740-3F8BFF3B4D5A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3" name="Picture 10">
            <a:extLst>
              <a:ext uri="{FF2B5EF4-FFF2-40B4-BE49-F238E27FC236}">
                <a16:creationId xmlns:a16="http://schemas.microsoft.com/office/drawing/2014/main" id="{FD529221-9A92-56FE-EDC3-BD0F529A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8BC385-4432-46DE-4BF9-DCF1BFDB1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910" y="1403423"/>
            <a:ext cx="6103922" cy="4897621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Resurfacing (Capital Project)​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Overlay – 1” of new asphalt onto existing pavement (some removal of existing pavement may be required)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Arterial Chipseal – small rock chips and hot oil </a:t>
            </a:r>
            <a:endParaRPr lang="en-US" sz="180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Cape Seal – combination of Chipseal and Micro Surface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During summer months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External manhours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5" name="TextBox 12">
            <a:extLst>
              <a:ext uri="{FF2B5EF4-FFF2-40B4-BE49-F238E27FC236}">
                <a16:creationId xmlns:a16="http://schemas.microsoft.com/office/drawing/2014/main" id="{A7E390B5-00A9-6D5E-BC30-EA473CE2B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1468438"/>
            <a:ext cx="3527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Resurfacing Frequency of Service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EF367F7-7EE8-3FF9-0B85-2E3F41429A34}"/>
              </a:ext>
            </a:extLst>
          </p:cNvPr>
          <p:cNvGraphicFramePr>
            <a:graphicFrameLocks/>
          </p:cNvGraphicFramePr>
          <p:nvPr/>
        </p:nvGraphicFramePr>
        <p:xfrm>
          <a:off x="7741368" y="1806795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1CBAC8C-6775-77FE-52AA-FC4520601128}"/>
              </a:ext>
            </a:extLst>
          </p:cNvPr>
          <p:cNvSpPr/>
          <p:nvPr/>
        </p:nvSpPr>
        <p:spPr>
          <a:xfrm>
            <a:off x="7602538" y="1484313"/>
            <a:ext cx="4402137" cy="3970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89EEB0B9-478F-9D1E-6358-F86C27F1E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Resurfacing Frequency of Service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903767-1686-F188-E7D8-7B67BEA4C5EB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8ECADD-CC9C-837F-B9F7-04403AF670F9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301" name="Picture 10">
            <a:extLst>
              <a:ext uri="{FF2B5EF4-FFF2-40B4-BE49-F238E27FC236}">
                <a16:creationId xmlns:a16="http://schemas.microsoft.com/office/drawing/2014/main" id="{203D5A5B-642F-41FB-A075-0370E5CA3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2">
            <a:extLst>
              <a:ext uri="{FF2B5EF4-FFF2-40B4-BE49-F238E27FC236}">
                <a16:creationId xmlns:a16="http://schemas.microsoft.com/office/drawing/2014/main" id="{01EF4399-0EAF-0268-92F6-BC23A727F51B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F6F59C7-0824-7840-4874-EE7C78077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55304" name="TextBox 3">
            <a:extLst>
              <a:ext uri="{FF2B5EF4-FFF2-40B4-BE49-F238E27FC236}">
                <a16:creationId xmlns:a16="http://schemas.microsoft.com/office/drawing/2014/main" id="{AA896083-4EFC-D9FB-05D9-70C76EE05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313" y="1392238"/>
            <a:ext cx="3525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Resurfacing Frequency of Service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7699808-8CC4-7331-70D9-B63F3DC67DF6}"/>
              </a:ext>
            </a:extLst>
          </p:cNvPr>
          <p:cNvGraphicFramePr>
            <a:graphicFrameLocks/>
          </p:cNvGraphicFramePr>
          <p:nvPr/>
        </p:nvGraphicFramePr>
        <p:xfrm>
          <a:off x="7583813" y="1712218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B12506-0401-799A-3CA1-AE1E4F78B154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D314EC-7B30-8C7F-12F9-D89FC6384C2C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8" name="Picture 10">
            <a:extLst>
              <a:ext uri="{FF2B5EF4-FFF2-40B4-BE49-F238E27FC236}">
                <a16:creationId xmlns:a16="http://schemas.microsoft.com/office/drawing/2014/main" id="{62B0B33D-75D1-8220-1ACC-5BDD7CE21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5A4E3E0-53C3-8BB9-0AC9-EE5DEFE23F80}"/>
              </a:ext>
            </a:extLst>
          </p:cNvPr>
          <p:cNvGraphicFramePr>
            <a:graphicFrameLocks/>
          </p:cNvGraphicFramePr>
          <p:nvPr/>
        </p:nvGraphicFramePr>
        <p:xfrm>
          <a:off x="2629630" y="1407237"/>
          <a:ext cx="6630746" cy="46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A24D898-C95E-5E07-B41D-5D80210051C9}"/>
              </a:ext>
            </a:extLst>
          </p:cNvPr>
          <p:cNvSpPr txBox="1"/>
          <p:nvPr/>
        </p:nvSpPr>
        <p:spPr>
          <a:xfrm>
            <a:off x="3473450" y="6318250"/>
            <a:ext cx="60372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Includes a share of costs from the Public Works and CP&amp;DE Departments</a:t>
            </a:r>
          </a:p>
        </p:txBody>
      </p:sp>
      <p:sp>
        <p:nvSpPr>
          <p:cNvPr id="57351" name="Title 1">
            <a:extLst>
              <a:ext uri="{FF2B5EF4-FFF2-40B4-BE49-F238E27FC236}">
                <a16:creationId xmlns:a16="http://schemas.microsoft.com/office/drawing/2014/main" id="{58AF96A0-D7A3-B8C1-E30A-AE2B3FDF0F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Categories, FY 2022/23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F2F50E08-A25B-25C1-9C67-409E60D7F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Unpaved Streets &amp; Alleys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10A16C-47B3-1B35-B299-00B01259627C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F8EC7-42AD-F271-7E47-3863E2D0874E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7" name="Picture 10">
            <a:extLst>
              <a:ext uri="{FF2B5EF4-FFF2-40B4-BE49-F238E27FC236}">
                <a16:creationId xmlns:a16="http://schemas.microsoft.com/office/drawing/2014/main" id="{1E0C745A-670A-1CB1-4501-D2469478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C2240D-532C-0BAD-1417-306075340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200775" cy="4897438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</a:rPr>
              <a:t>Employees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13 positions are funded for this subdivision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u="sng" dirty="0">
                <a:solidFill>
                  <a:srgbClr val="000000"/>
                </a:solidFill>
              </a:rPr>
              <a:t>​</a:t>
            </a:r>
            <a:r>
              <a:rPr lang="en-US" sz="2000" b="1" u="sng" dirty="0">
                <a:solidFill>
                  <a:srgbClr val="000000"/>
                </a:solidFill>
              </a:rPr>
              <a:t>Key Activities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Unpaved Streets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Maintenance and repair of 83 miles of unpaved streets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25 miles maintained annually (30%)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Workload is not actively increasing</a:t>
            </a: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Unpaved Alleys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Maintenance and repair of 279 miles of unpaved alleys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37 miles maintained annually (13%)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Workload is not actively increasing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7A62C-A4EC-BCB6-EBDF-012F54F453B6}"/>
              </a:ext>
            </a:extLst>
          </p:cNvPr>
          <p:cNvSpPr/>
          <p:nvPr/>
        </p:nvSpPr>
        <p:spPr>
          <a:xfrm>
            <a:off x="10240963" y="5286375"/>
            <a:ext cx="1914525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400" name="TextBox 13">
            <a:extLst>
              <a:ext uri="{FF2B5EF4-FFF2-40B4-BE49-F238E27FC236}">
                <a16:creationId xmlns:a16="http://schemas.microsoft.com/office/drawing/2014/main" id="{3FA2D3F4-0CF2-351E-E652-9EB5CDA4B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266950"/>
            <a:ext cx="3332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Unpaved Streets Miles Maintained</a:t>
            </a:r>
          </a:p>
        </p:txBody>
      </p:sp>
      <p:sp>
        <p:nvSpPr>
          <p:cNvPr id="59401" name="TextBox 14">
            <a:extLst>
              <a:ext uri="{FF2B5EF4-FFF2-40B4-BE49-F238E27FC236}">
                <a16:creationId xmlns:a16="http://schemas.microsoft.com/office/drawing/2014/main" id="{7224673A-7E51-A0C0-F565-FE13B664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4470400"/>
            <a:ext cx="3705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Unpaved Alleys Miles Maintained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70A8E63-FECD-5429-8A5C-0683A9198E8E}"/>
              </a:ext>
            </a:extLst>
          </p:cNvPr>
          <p:cNvGraphicFramePr>
            <a:graphicFrameLocks/>
          </p:cNvGraphicFramePr>
          <p:nvPr/>
        </p:nvGraphicFramePr>
        <p:xfrm>
          <a:off x="7745178" y="2602974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FEAD4E6-CC15-9136-2E3F-F3FE49FCE6F8}"/>
              </a:ext>
            </a:extLst>
          </p:cNvPr>
          <p:cNvGraphicFramePr>
            <a:graphicFrameLocks/>
          </p:cNvGraphicFramePr>
          <p:nvPr/>
        </p:nvGraphicFramePr>
        <p:xfrm>
          <a:off x="7745178" y="4839652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F0A6B48-D2DD-478F-FBBF-1AC9B0BE1487}"/>
              </a:ext>
            </a:extLst>
          </p:cNvPr>
          <p:cNvSpPr/>
          <p:nvPr/>
        </p:nvSpPr>
        <p:spPr>
          <a:xfrm>
            <a:off x="7602538" y="1495425"/>
            <a:ext cx="4402137" cy="5183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A408C6-5793-F8C6-5C23-5A821D67FBDD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5118AB-153B-7CEE-7526-658B894BFB3E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4" name="Picture 10">
            <a:extLst>
              <a:ext uri="{FF2B5EF4-FFF2-40B4-BE49-F238E27FC236}">
                <a16:creationId xmlns:a16="http://schemas.microsoft.com/office/drawing/2014/main" id="{B6C6568F-08FC-E3B2-A6E2-DFCFB1E91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2">
            <a:extLst>
              <a:ext uri="{FF2B5EF4-FFF2-40B4-BE49-F238E27FC236}">
                <a16:creationId xmlns:a16="http://schemas.microsoft.com/office/drawing/2014/main" id="{0410C374-A0F5-22F3-B481-331D10EC0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376238"/>
            <a:ext cx="8364537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6AC6C7D5-D0D6-4461-9C52-4149F552F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15900"/>
            <a:ext cx="9744075" cy="1114425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altLang="en-US" sz="36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0F40B-FF29-1727-A32C-304F82581B8D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2C05DE-CF39-C42D-1574-BF7E49F1C6B4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9" name="Picture 10">
            <a:extLst>
              <a:ext uri="{FF2B5EF4-FFF2-40B4-BE49-F238E27FC236}">
                <a16:creationId xmlns:a16="http://schemas.microsoft.com/office/drawing/2014/main" id="{D19782EA-80CE-4429-ADCE-8D7CC077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Content Placeholder 2">
            <a:extLst>
              <a:ext uri="{FF2B5EF4-FFF2-40B4-BE49-F238E27FC236}">
                <a16:creationId xmlns:a16="http://schemas.microsoft.com/office/drawing/2014/main" id="{27055098-B0D9-59FE-5B37-B7CA073883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39875" y="1403350"/>
            <a:ext cx="8483600" cy="5238750"/>
          </a:xfrm>
        </p:spPr>
        <p:txBody>
          <a:bodyPr/>
          <a:lstStyle/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Goals and Objectives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Introduction to Public Works, Street Department and Traffic Department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Street Department Staff’s Evaluation of Level of Service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Traffic Department Staff’s Evaluation of Level of Service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Consultant Lead Committee Input</a:t>
            </a:r>
          </a:p>
          <a:p>
            <a:pPr eaLnBrk="1" hangingPunct="1"/>
            <a:endParaRPr lang="en-US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1B06B7BC-5D8F-1AF1-C59E-B25A3626F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Unpaved Streets Miles Maintained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43EEE3-4C59-CFF2-49F6-E9314ECA3178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4A365-D697-B637-1459-368B022A1064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3" name="Picture 10">
            <a:extLst>
              <a:ext uri="{FF2B5EF4-FFF2-40B4-BE49-F238E27FC236}">
                <a16:creationId xmlns:a16="http://schemas.microsoft.com/office/drawing/2014/main" id="{2FE7C871-5FA8-E093-8CC2-23EB4A8A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2">
            <a:extLst>
              <a:ext uri="{FF2B5EF4-FFF2-40B4-BE49-F238E27FC236}">
                <a16:creationId xmlns:a16="http://schemas.microsoft.com/office/drawing/2014/main" id="{F82F690A-CC79-1C8A-4A4A-BF64A0DF5BC3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D3BAF4-746B-FA1B-97CD-BFDC5AB30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63496" name="TextBox 4">
            <a:extLst>
              <a:ext uri="{FF2B5EF4-FFF2-40B4-BE49-F238E27FC236}">
                <a16:creationId xmlns:a16="http://schemas.microsoft.com/office/drawing/2014/main" id="{FA92CA2C-B0EC-5723-3156-09AB30B3B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313" y="1376363"/>
            <a:ext cx="33305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Unpaved Streets Miles Maintained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40F96F9-1B0B-B70F-B7CB-6EEFED24A3CE}"/>
              </a:ext>
            </a:extLst>
          </p:cNvPr>
          <p:cNvGraphicFramePr>
            <a:graphicFrameLocks/>
          </p:cNvGraphicFramePr>
          <p:nvPr/>
        </p:nvGraphicFramePr>
        <p:xfrm>
          <a:off x="7583813" y="1715952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27607522-5187-5F1D-FE78-083E18F2E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Unpaved Alleys Miles Maintained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04E2CA-3368-CCE2-A5A0-B9283FEF2CB7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A71936-3A08-ED57-6055-482E85E63279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1" name="Picture 10">
            <a:extLst>
              <a:ext uri="{FF2B5EF4-FFF2-40B4-BE49-F238E27FC236}">
                <a16:creationId xmlns:a16="http://schemas.microsoft.com/office/drawing/2014/main" id="{06F5394C-C0C3-5A55-5644-B3F242BA6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2">
            <a:extLst>
              <a:ext uri="{FF2B5EF4-FFF2-40B4-BE49-F238E27FC236}">
                <a16:creationId xmlns:a16="http://schemas.microsoft.com/office/drawing/2014/main" id="{620D55A0-8D87-2504-28F5-31F1139AF3D9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2F967E-A6AB-BF51-7C0E-757A08A21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65544" name="TextBox 4">
            <a:extLst>
              <a:ext uri="{FF2B5EF4-FFF2-40B4-BE49-F238E27FC236}">
                <a16:creationId xmlns:a16="http://schemas.microsoft.com/office/drawing/2014/main" id="{91F59595-DF49-2BEB-00B3-06ECBFDFB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1376363"/>
            <a:ext cx="37036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Unpaved Alleys Miles Maintained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C0FA577-0691-E013-CA95-0E507DE889A0}"/>
              </a:ext>
            </a:extLst>
          </p:cNvPr>
          <p:cNvGraphicFramePr>
            <a:graphicFrameLocks/>
          </p:cNvGraphicFramePr>
          <p:nvPr/>
        </p:nvGraphicFramePr>
        <p:xfrm>
          <a:off x="7583813" y="1715534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EA970-5C9F-A7CB-46F3-82202F7729E3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D31A7F-B20D-63B3-2B26-A67EE44828AA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88" name="Picture 10">
            <a:extLst>
              <a:ext uri="{FF2B5EF4-FFF2-40B4-BE49-F238E27FC236}">
                <a16:creationId xmlns:a16="http://schemas.microsoft.com/office/drawing/2014/main" id="{44B5ADCA-F4F2-AD55-7B93-F0BC02B3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28AF71E-5184-6F5B-DDC3-922963095351}"/>
              </a:ext>
            </a:extLst>
          </p:cNvPr>
          <p:cNvGraphicFramePr>
            <a:graphicFrameLocks/>
          </p:cNvGraphicFramePr>
          <p:nvPr/>
        </p:nvGraphicFramePr>
        <p:xfrm>
          <a:off x="2629630" y="1407237"/>
          <a:ext cx="6630746" cy="46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D51800-CC16-9E0C-5C1E-6D9357F6B4BA}"/>
              </a:ext>
            </a:extLst>
          </p:cNvPr>
          <p:cNvSpPr txBox="1"/>
          <p:nvPr/>
        </p:nvSpPr>
        <p:spPr>
          <a:xfrm>
            <a:off x="3473450" y="6318250"/>
            <a:ext cx="60372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Includes a share of costs from the Public Works and CP&amp;DE Departments</a:t>
            </a:r>
          </a:p>
        </p:txBody>
      </p:sp>
      <p:sp>
        <p:nvSpPr>
          <p:cNvPr id="67591" name="Title 1">
            <a:extLst>
              <a:ext uri="{FF2B5EF4-FFF2-40B4-BE49-F238E27FC236}">
                <a16:creationId xmlns:a16="http://schemas.microsoft.com/office/drawing/2014/main" id="{15D041BA-9971-FB4B-CABD-D64AFF304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Categories, FY 2022/23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AE144405-AC0D-4CA2-0A60-AFC851779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Miscellaneous | Winter Operations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94C3F1-0D05-084F-D673-7F57E8381B01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64F83B-F43F-29D6-B090-103D24956AF9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637" name="Picture 10">
            <a:extLst>
              <a:ext uri="{FF2B5EF4-FFF2-40B4-BE49-F238E27FC236}">
                <a16:creationId xmlns:a16="http://schemas.microsoft.com/office/drawing/2014/main" id="{177B19B7-C554-A0C8-E230-F4998DD05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53F516-8059-1CF3-FCEE-2C4246B9F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909" y="1403423"/>
            <a:ext cx="6201459" cy="4897621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</a:rPr>
              <a:t>Employees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0 positions are funded for this subdivision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u="sng" dirty="0">
                <a:solidFill>
                  <a:srgbClr val="000000"/>
                </a:solidFill>
              </a:rPr>
              <a:t>​</a:t>
            </a:r>
            <a:r>
              <a:rPr lang="en-US" sz="2000" b="1" u="sng" dirty="0">
                <a:solidFill>
                  <a:srgbClr val="000000"/>
                </a:solidFill>
              </a:rPr>
              <a:t>Key Activities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Performs snow / ice control on arterial and collector street, overpasses, etc.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Workload varies from year to year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1,600 tons of de-icing material applied 2019</a:t>
            </a:r>
            <a:endParaRPr lang="en-US" sz="180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1,200 snow removal lane miles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8 dump trucks converted to plow / sand trucks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Goal to have 10 trucks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Objective performance indicators are not available. Staff’s subjective assessment is that performance is around 60% of potential.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B6F592F-1208-20D9-0906-2F9424F12281}"/>
              </a:ext>
            </a:extLst>
          </p:cNvPr>
          <p:cNvGraphicFramePr>
            <a:graphicFrameLocks/>
          </p:cNvGraphicFramePr>
          <p:nvPr/>
        </p:nvGraphicFramePr>
        <p:xfrm>
          <a:off x="7618894" y="2539539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9640" name="TextBox 6">
            <a:extLst>
              <a:ext uri="{FF2B5EF4-FFF2-40B4-BE49-F238E27FC236}">
                <a16:creationId xmlns:a16="http://schemas.microsoft.com/office/drawing/2014/main" id="{C5BB77BF-D956-336E-AD01-C653B72B1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266950"/>
            <a:ext cx="3705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Winter Operations Subjective Assessment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8AD37B-88FF-EA42-CD08-C8DD35A471B5}"/>
              </a:ext>
            </a:extLst>
          </p:cNvPr>
          <p:cNvSpPr/>
          <p:nvPr/>
        </p:nvSpPr>
        <p:spPr>
          <a:xfrm>
            <a:off x="7602538" y="1484313"/>
            <a:ext cx="4402137" cy="421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2D1ECB-816F-E7D3-4446-E62947CC6416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23C1EA-9529-FF59-4F6A-F6BC7DD5820D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4" name="Picture 10">
            <a:extLst>
              <a:ext uri="{FF2B5EF4-FFF2-40B4-BE49-F238E27FC236}">
                <a16:creationId xmlns:a16="http://schemas.microsoft.com/office/drawing/2014/main" id="{DF92C341-E14A-31C7-3E80-14512598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2">
            <a:extLst>
              <a:ext uri="{FF2B5EF4-FFF2-40B4-BE49-F238E27FC236}">
                <a16:creationId xmlns:a16="http://schemas.microsoft.com/office/drawing/2014/main" id="{4C6FD1DF-FCBD-E9D0-1C3F-631291C60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376238"/>
            <a:ext cx="8364537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CA21C83C-CE5D-4E75-F8DA-CD761CBBF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Operations Subjective Assessment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C54251-BB7B-A625-6DCF-6D9188BCEDCB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B3616D-4551-62CC-711E-608AB0A99619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3" name="Picture 10">
            <a:extLst>
              <a:ext uri="{FF2B5EF4-FFF2-40B4-BE49-F238E27FC236}">
                <a16:creationId xmlns:a16="http://schemas.microsoft.com/office/drawing/2014/main" id="{F1B182FC-AE47-950B-D7DA-FF5C84C2E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2">
            <a:extLst>
              <a:ext uri="{FF2B5EF4-FFF2-40B4-BE49-F238E27FC236}">
                <a16:creationId xmlns:a16="http://schemas.microsoft.com/office/drawing/2014/main" id="{F0364493-BA82-0301-4698-E17F9E976BAB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E300F7F-1C98-A366-21BF-841E21434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E84CD7C-ACEC-FD2F-B91C-19361575D5F1}"/>
              </a:ext>
            </a:extLst>
          </p:cNvPr>
          <p:cNvGraphicFramePr>
            <a:graphicFrameLocks/>
          </p:cNvGraphicFramePr>
          <p:nvPr/>
        </p:nvGraphicFramePr>
        <p:xfrm>
          <a:off x="7583813" y="1648801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3737" name="TextBox 5">
            <a:extLst>
              <a:ext uri="{FF2B5EF4-FFF2-40B4-BE49-F238E27FC236}">
                <a16:creationId xmlns:a16="http://schemas.microsoft.com/office/drawing/2014/main" id="{C8BB7FC4-3330-66CB-9EAB-EF0A8230B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73188"/>
            <a:ext cx="3703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Winter Operations Subjective Assessment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9B62B-EFE5-7176-35C7-2C3D7E16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Misc. | Street Structure Maintenance &amp; Repair</a:t>
            </a:r>
            <a:endParaRPr lang="en-US" sz="3600" dirty="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E93161-19F0-E8C9-471E-DBDB25E91366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98F67B-1BB4-2959-0870-C7A9A686BEEA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781" name="Picture 10">
            <a:extLst>
              <a:ext uri="{FF2B5EF4-FFF2-40B4-BE49-F238E27FC236}">
                <a16:creationId xmlns:a16="http://schemas.microsoft.com/office/drawing/2014/main" id="{1016361D-160A-3807-0372-6C944D87D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D43995-39C9-8DA4-FEA1-605A0552A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200775" cy="4897438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</a:rPr>
              <a:t>Employees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0 positions are funded for this subdivision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u="sng" dirty="0">
                <a:solidFill>
                  <a:srgbClr val="000000"/>
                </a:solidFill>
              </a:rPr>
              <a:t>​</a:t>
            </a:r>
            <a:r>
              <a:rPr lang="en-US" sz="2000" b="1" u="sng" dirty="0">
                <a:solidFill>
                  <a:srgbClr val="000000"/>
                </a:solidFill>
              </a:rPr>
              <a:t>Key Activities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Installation and maintenance of street-related structures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Speed bumps – repairs made as needed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Guardrail and crash attenuators – repairs made as needed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ADA ramps – repairs made as needed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Staff’s subjective assessment is that performance is around 40% of potential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Responsive to emergencies, whereas best practice would emphasize routine and preventative maintenance 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3" name="TextBox 6">
            <a:extLst>
              <a:ext uri="{FF2B5EF4-FFF2-40B4-BE49-F238E27FC236}">
                <a16:creationId xmlns:a16="http://schemas.microsoft.com/office/drawing/2014/main" id="{F9814929-DD7A-BC7A-BB42-158315B0E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266950"/>
            <a:ext cx="37893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Street Structure Subjective Assessment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A765C36-CAE2-0338-B76D-E6038C68CA9E}"/>
              </a:ext>
            </a:extLst>
          </p:cNvPr>
          <p:cNvGraphicFramePr>
            <a:graphicFrameLocks/>
          </p:cNvGraphicFramePr>
          <p:nvPr/>
        </p:nvGraphicFramePr>
        <p:xfrm>
          <a:off x="7618894" y="2543925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A1FAB02-28DE-9AC5-43BA-21C7E36BD6CA}"/>
              </a:ext>
            </a:extLst>
          </p:cNvPr>
          <p:cNvSpPr/>
          <p:nvPr/>
        </p:nvSpPr>
        <p:spPr>
          <a:xfrm>
            <a:off x="7602538" y="1484313"/>
            <a:ext cx="4402137" cy="4108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88DFD81B-3F7B-6FED-643F-1C29753252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Structure Subjective Assessment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8CEDDC-4B41-EE05-7A49-2FF81B77C87F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BE9967-B914-2681-DC40-647112DFEB4D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9" name="Picture 10">
            <a:extLst>
              <a:ext uri="{FF2B5EF4-FFF2-40B4-BE49-F238E27FC236}">
                <a16:creationId xmlns:a16="http://schemas.microsoft.com/office/drawing/2014/main" id="{3B1FF569-3733-2358-88A0-CCAB433D0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2">
            <a:extLst>
              <a:ext uri="{FF2B5EF4-FFF2-40B4-BE49-F238E27FC236}">
                <a16:creationId xmlns:a16="http://schemas.microsoft.com/office/drawing/2014/main" id="{A8DE0E03-ECB4-614E-AE85-6EF3958B123C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CBFB34B-63A9-7803-A964-68EEFE3C2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77832" name="TextBox 4">
            <a:extLst>
              <a:ext uri="{FF2B5EF4-FFF2-40B4-BE49-F238E27FC236}">
                <a16:creationId xmlns:a16="http://schemas.microsoft.com/office/drawing/2014/main" id="{32F9AF16-08B7-BDE3-C826-7523E0E23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588" y="1376363"/>
            <a:ext cx="3787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Street Structure Subjective Assessment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B40A9C5-A2DC-7F52-8E9F-11C22CAAEE42}"/>
              </a:ext>
            </a:extLst>
          </p:cNvPr>
          <p:cNvGraphicFramePr>
            <a:graphicFrameLocks/>
          </p:cNvGraphicFramePr>
          <p:nvPr/>
        </p:nvGraphicFramePr>
        <p:xfrm>
          <a:off x="7494202" y="1653187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3BAE6770-166E-EBF0-4D8D-21FCA2100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Miscellaneous | Utility Cuts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0C0CB5-A60F-BB54-699C-B3BD00AC9257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CA461-F54B-BC70-DCA1-1D79B3206F96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77" name="Picture 10">
            <a:extLst>
              <a:ext uri="{FF2B5EF4-FFF2-40B4-BE49-F238E27FC236}">
                <a16:creationId xmlns:a16="http://schemas.microsoft.com/office/drawing/2014/main" id="{8DC5ED15-A851-9EF6-1657-07D481DE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D962A2-99F1-2A85-E548-0D8DDF73D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200775" cy="4897438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</a:rPr>
              <a:t>Employees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6 positions are funded for this subdivision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u="sng" dirty="0">
                <a:solidFill>
                  <a:srgbClr val="000000"/>
                </a:solidFill>
              </a:rPr>
              <a:t>​</a:t>
            </a:r>
            <a:r>
              <a:rPr lang="en-US" sz="2000" b="1" u="sng" dirty="0">
                <a:solidFill>
                  <a:srgbClr val="000000"/>
                </a:solidFill>
              </a:rPr>
              <a:t>Key Activities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Utility service line installation in public ROW, and surface repairs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Service line installation for residents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690 permits issued to City Department for water and sewer service lines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744 permits issued to other utilities, including Atmos, Excel, AT&amp;T, etc.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Paving surface repair provided by the City for a fee ($40 / sq. yard asphalt, $100 / sq. yard concrete)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8,660 annual manhours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Below average performance reflects staffing challenges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9" name="TextBox 6">
            <a:extLst>
              <a:ext uri="{FF2B5EF4-FFF2-40B4-BE49-F238E27FC236}">
                <a16:creationId xmlns:a16="http://schemas.microsoft.com/office/drawing/2014/main" id="{5EFF6CA8-AF3E-4BD3-4529-12826B06B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1760538"/>
            <a:ext cx="2400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Utility Cut Response Times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62993E-DD77-80DD-031A-3165100CF743}"/>
              </a:ext>
            </a:extLst>
          </p:cNvPr>
          <p:cNvSpPr/>
          <p:nvPr/>
        </p:nvSpPr>
        <p:spPr>
          <a:xfrm>
            <a:off x="10240963" y="5286375"/>
            <a:ext cx="1914525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B194B43-CDAD-75FD-3B37-984931BD7980}"/>
              </a:ext>
            </a:extLst>
          </p:cNvPr>
          <p:cNvGraphicFramePr>
            <a:graphicFrameLocks/>
          </p:cNvGraphicFramePr>
          <p:nvPr/>
        </p:nvGraphicFramePr>
        <p:xfrm>
          <a:off x="7618894" y="4418213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9882" name="TextBox 15">
            <a:extLst>
              <a:ext uri="{FF2B5EF4-FFF2-40B4-BE49-F238E27FC236}">
                <a16:creationId xmlns:a16="http://schemas.microsoft.com/office/drawing/2014/main" id="{872613CC-5CCA-CDFF-355D-6821B32F8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4162425"/>
            <a:ext cx="37893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Utility Cuts Subjective Assessment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5B42A51-A0D7-BE6C-5849-6CE261EF0972}"/>
              </a:ext>
            </a:extLst>
          </p:cNvPr>
          <p:cNvGraphicFramePr>
            <a:graphicFrameLocks/>
          </p:cNvGraphicFramePr>
          <p:nvPr/>
        </p:nvGraphicFramePr>
        <p:xfrm>
          <a:off x="7741368" y="2099193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3F6C4B3-A675-D14A-52AD-4F3A3FF5A9C6}"/>
              </a:ext>
            </a:extLst>
          </p:cNvPr>
          <p:cNvSpPr/>
          <p:nvPr/>
        </p:nvSpPr>
        <p:spPr>
          <a:xfrm>
            <a:off x="7602538" y="1484313"/>
            <a:ext cx="4402137" cy="4845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1C60A9-0242-BBD3-C34A-70E0B2F32A56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1F8CE3-0848-B9F3-0E5F-8709F691A5FB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24" name="Picture 10">
            <a:extLst>
              <a:ext uri="{FF2B5EF4-FFF2-40B4-BE49-F238E27FC236}">
                <a16:creationId xmlns:a16="http://schemas.microsoft.com/office/drawing/2014/main" id="{D6F18A48-5814-E9C2-13DD-A6FE4192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2">
            <a:extLst>
              <a:ext uri="{FF2B5EF4-FFF2-40B4-BE49-F238E27FC236}">
                <a16:creationId xmlns:a16="http://schemas.microsoft.com/office/drawing/2014/main" id="{032B0C4F-79DA-50F0-D090-FE471AA3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376238"/>
            <a:ext cx="8364537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4F8031B2-07BF-9065-E01F-3AA7BE952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and Objectives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we here?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D060EF-34F5-1D28-C4BE-E279533B5D30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D2CEE0-D13A-3C6B-44A5-8F6E9D819A07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Picture 10">
            <a:extLst>
              <a:ext uri="{FF2B5EF4-FFF2-40B4-BE49-F238E27FC236}">
                <a16:creationId xmlns:a16="http://schemas.microsoft.com/office/drawing/2014/main" id="{FCC70985-C902-FBB8-B8D6-CA57995AA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1BA7BC-7CB8-0DEA-F096-177B003FA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8420100" cy="536257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defRPr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Explore funding strategies to construct future streets and maintain existing streets</a:t>
            </a:r>
          </a:p>
          <a:p>
            <a:pPr eaLnBrk="1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defRPr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Consider funding options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Typical municipal General Fund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Enterprise Fund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Tax based vs. fee based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Funding for RR&amp;R, Maintenance, Operations, and Growth</a:t>
            </a:r>
          </a:p>
          <a:p>
            <a:pPr eaLnBrk="1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defRPr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Consider levels of service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Arterial streets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Residential streets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Alleys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Street signs and public messaging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Traffic Signals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Bridges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 and federal participation requirements</a:t>
            </a:r>
          </a:p>
          <a:p>
            <a:pPr eaLnBrk="1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defRPr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Other policy considerations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policy questions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Exemptions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</a:p>
          <a:p>
            <a:pPr eaLnBrk="1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defRPr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Policy recommendations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12B4EB12-510F-49E6-6A4A-355339C3E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Utility Cut Response Times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C7593E-8F26-5C19-90BA-9F1D56038EB1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23763-78FC-75F2-B3CB-46FC5082394C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973" name="Picture 10">
            <a:extLst>
              <a:ext uri="{FF2B5EF4-FFF2-40B4-BE49-F238E27FC236}">
                <a16:creationId xmlns:a16="http://schemas.microsoft.com/office/drawing/2014/main" id="{2C93AB76-E1CA-C6D3-8F5B-BB5A6EA3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2">
            <a:extLst>
              <a:ext uri="{FF2B5EF4-FFF2-40B4-BE49-F238E27FC236}">
                <a16:creationId xmlns:a16="http://schemas.microsoft.com/office/drawing/2014/main" id="{37220213-AF2D-D765-B90D-ADA0424E550B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AEB52E-DEE8-C2F6-793B-96597930A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83976" name="TextBox 3">
            <a:extLst>
              <a:ext uri="{FF2B5EF4-FFF2-40B4-BE49-F238E27FC236}">
                <a16:creationId xmlns:a16="http://schemas.microsoft.com/office/drawing/2014/main" id="{716ED156-4482-A899-A3E8-B3E0304E2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255713"/>
            <a:ext cx="2400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Utility Cut Response Times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F288A06-1CEC-8FC7-5BB6-182B03B65D34}"/>
              </a:ext>
            </a:extLst>
          </p:cNvPr>
          <p:cNvGraphicFramePr>
            <a:graphicFrameLocks/>
          </p:cNvGraphicFramePr>
          <p:nvPr/>
        </p:nvGraphicFramePr>
        <p:xfrm>
          <a:off x="7583813" y="1639983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id="{345A5846-3E8E-2ED8-9066-071B1166FC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Utility Cuts Subjective Assessment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47BEC4-AC78-59EF-0366-ED4DE5791B96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F5DEC1-9EE6-13F8-22F8-FBA0C0D21CB5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021" name="Picture 10">
            <a:extLst>
              <a:ext uri="{FF2B5EF4-FFF2-40B4-BE49-F238E27FC236}">
                <a16:creationId xmlns:a16="http://schemas.microsoft.com/office/drawing/2014/main" id="{3BF4C6F1-9D9F-9012-E428-60832F2F0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2">
            <a:extLst>
              <a:ext uri="{FF2B5EF4-FFF2-40B4-BE49-F238E27FC236}">
                <a16:creationId xmlns:a16="http://schemas.microsoft.com/office/drawing/2014/main" id="{78D29146-6982-75D4-4633-6445792E57A8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B24BD8-DECE-41D7-B623-E9A694EF5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541FB22-508B-81FA-E70C-9B9F48518B49}"/>
              </a:ext>
            </a:extLst>
          </p:cNvPr>
          <p:cNvGraphicFramePr>
            <a:graphicFrameLocks/>
          </p:cNvGraphicFramePr>
          <p:nvPr/>
        </p:nvGraphicFramePr>
        <p:xfrm>
          <a:off x="7496420" y="1591701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6025" name="TextBox 4">
            <a:extLst>
              <a:ext uri="{FF2B5EF4-FFF2-40B4-BE49-F238E27FC236}">
                <a16:creationId xmlns:a16="http://schemas.microsoft.com/office/drawing/2014/main" id="{AEB05944-C2D5-3470-3C99-12B3F255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255713"/>
            <a:ext cx="3789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Utility Cuts Subjective Assessment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8C3D5BA-BA1A-C6BB-B7A5-55BF0D0BE729}"/>
              </a:ext>
            </a:extLst>
          </p:cNvPr>
          <p:cNvSpPr txBox="1"/>
          <p:nvPr/>
        </p:nvSpPr>
        <p:spPr>
          <a:xfrm>
            <a:off x="5775325" y="1204913"/>
            <a:ext cx="641350" cy="107950"/>
          </a:xfrm>
          <a:prstGeom prst="rect">
            <a:avLst/>
          </a:prstGeom>
        </p:spPr>
        <p:txBody>
          <a:bodyPr lIns="0" tIns="6427" rIns="0" bIns="0">
            <a:spAutoFit/>
          </a:bodyPr>
          <a:lstStyle/>
          <a:p>
            <a:pPr eaLnBrk="1" fontAlgn="auto" hangingPunct="1">
              <a:spcBef>
                <a:spcPts val="51"/>
              </a:spcBef>
              <a:spcAft>
                <a:spcPts val="0"/>
              </a:spcAft>
              <a:defRPr/>
            </a:pPr>
            <a:r>
              <a:rPr sz="651" dirty="0">
                <a:solidFill>
                  <a:srgbClr val="FFFFFF"/>
                </a:solidFill>
                <a:latin typeface="Segoe UI"/>
                <a:cs typeface="Segoe UI"/>
              </a:rPr>
              <a:t>Power</a:t>
            </a:r>
            <a:r>
              <a:rPr sz="651" spc="-14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51" dirty="0">
                <a:solidFill>
                  <a:srgbClr val="FFFFFF"/>
                </a:solidFill>
                <a:latin typeface="Segoe UI"/>
                <a:cs typeface="Segoe UI"/>
              </a:rPr>
              <a:t>BI</a:t>
            </a:r>
            <a:r>
              <a:rPr sz="651" spc="-11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51" spc="-8" dirty="0">
                <a:solidFill>
                  <a:srgbClr val="FFFFFF"/>
                </a:solidFill>
                <a:latin typeface="Segoe UI"/>
                <a:cs typeface="Segoe UI"/>
              </a:rPr>
              <a:t>Desktop</a:t>
            </a:r>
            <a:endParaRPr sz="651">
              <a:latin typeface="Segoe UI"/>
              <a:cs typeface="Segoe UI"/>
            </a:endParaRPr>
          </a:p>
        </p:txBody>
      </p:sp>
      <p:sp>
        <p:nvSpPr>
          <p:cNvPr id="2051" name="object 3">
            <a:extLst>
              <a:ext uri="{FF2B5EF4-FFF2-40B4-BE49-F238E27FC236}">
                <a16:creationId xmlns:a16="http://schemas.microsoft.com/office/drawing/2014/main" id="{0A774CEC-8D0A-1ECD-AEE9-5D4C835BECBF}"/>
              </a:ext>
            </a:extLst>
          </p:cNvPr>
          <p:cNvSpPr>
            <a:spLocks/>
          </p:cNvSpPr>
          <p:nvPr/>
        </p:nvSpPr>
        <p:spPr bwMode="auto">
          <a:xfrm>
            <a:off x="1689100" y="4530725"/>
            <a:ext cx="8813800" cy="1570038"/>
          </a:xfrm>
          <a:custGeom>
            <a:avLst/>
            <a:gdLst>
              <a:gd name="T0" fmla="*/ 0 w 12192000"/>
              <a:gd name="T1" fmla="*/ 996071 h 2171700"/>
              <a:gd name="T2" fmla="*/ 5589803 w 12192000"/>
              <a:gd name="T3" fmla="*/ 996071 h 2171700"/>
              <a:gd name="T4" fmla="*/ 5589803 w 12192000"/>
              <a:gd name="T5" fmla="*/ 0 h 2171700"/>
              <a:gd name="T6" fmla="*/ 0 w 12192000"/>
              <a:gd name="T7" fmla="*/ 0 h 2171700"/>
              <a:gd name="T8" fmla="*/ 0 w 12192000"/>
              <a:gd name="T9" fmla="*/ 996071 h 2171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000" h="2171700">
                <a:moveTo>
                  <a:pt x="0" y="2171654"/>
                </a:moveTo>
                <a:lnTo>
                  <a:pt x="12192000" y="2171654"/>
                </a:lnTo>
                <a:lnTo>
                  <a:pt x="12192000" y="0"/>
                </a:lnTo>
                <a:lnTo>
                  <a:pt x="0" y="0"/>
                </a:lnTo>
                <a:lnTo>
                  <a:pt x="0" y="21716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>
              <a:latin typeface="+mn-lt"/>
            </a:endParaRPr>
          </a:p>
        </p:txBody>
      </p:sp>
      <p:grpSp>
        <p:nvGrpSpPr>
          <p:cNvPr id="88068" name="object 4">
            <a:extLst>
              <a:ext uri="{FF2B5EF4-FFF2-40B4-BE49-F238E27FC236}">
                <a16:creationId xmlns:a16="http://schemas.microsoft.com/office/drawing/2014/main" id="{5E0E9063-2ED2-0F33-BA30-138649CC5512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1143000"/>
            <a:ext cx="8813800" cy="3389313"/>
            <a:chOff x="228600" y="228600"/>
            <a:chExt cx="12192000" cy="4686935"/>
          </a:xfrm>
        </p:grpSpPr>
        <p:sp>
          <p:nvSpPr>
            <p:cNvPr id="2065" name="object 5">
              <a:extLst>
                <a:ext uri="{FF2B5EF4-FFF2-40B4-BE49-F238E27FC236}">
                  <a16:creationId xmlns:a16="http://schemas.microsoft.com/office/drawing/2014/main" id="{3EBE77DC-F878-9A59-447D-A0B80879A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" y="228600"/>
              <a:ext cx="12192000" cy="2182114"/>
            </a:xfrm>
            <a:custGeom>
              <a:avLst/>
              <a:gdLst>
                <a:gd name="T0" fmla="*/ 0 w 12192000"/>
                <a:gd name="T1" fmla="*/ 2181270 h 2181860"/>
                <a:gd name="T2" fmla="*/ 12192000 w 12192000"/>
                <a:gd name="T3" fmla="*/ 2181270 h 2181860"/>
                <a:gd name="T4" fmla="*/ 12192000 w 12192000"/>
                <a:gd name="T5" fmla="*/ 0 h 2181860"/>
                <a:gd name="T6" fmla="*/ 0 w 12192000"/>
                <a:gd name="T7" fmla="*/ 0 h 2181860"/>
                <a:gd name="T8" fmla="*/ 0 w 12192000"/>
                <a:gd name="T9" fmla="*/ 2181270 h 21818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92000" h="2181860">
                  <a:moveTo>
                    <a:pt x="0" y="2181270"/>
                  </a:moveTo>
                  <a:lnTo>
                    <a:pt x="12192000" y="218127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21812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88">
                <a:latin typeface="+mn-lt"/>
              </a:endParaRPr>
            </a:p>
          </p:txBody>
        </p:sp>
        <p:sp>
          <p:nvSpPr>
            <p:cNvPr id="2066" name="object 6">
              <a:extLst>
                <a:ext uri="{FF2B5EF4-FFF2-40B4-BE49-F238E27FC236}">
                  <a16:creationId xmlns:a16="http://schemas.microsoft.com/office/drawing/2014/main" id="{AA72A4EC-F468-9B97-3C8F-BC6C4D6DC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" y="2410714"/>
              <a:ext cx="12192000" cy="2504821"/>
            </a:xfrm>
            <a:custGeom>
              <a:avLst/>
              <a:gdLst>
                <a:gd name="T0" fmla="*/ 12192001 w 12192000"/>
                <a:gd name="T1" fmla="*/ 2505075 h 2505075"/>
                <a:gd name="T2" fmla="*/ 0 w 12192000"/>
                <a:gd name="T3" fmla="*/ 2505075 h 2505075"/>
                <a:gd name="T4" fmla="*/ 0 w 12192000"/>
                <a:gd name="T5" fmla="*/ 0 h 2505075"/>
                <a:gd name="T6" fmla="*/ 12192001 w 12192000"/>
                <a:gd name="T7" fmla="*/ 0 h 2505075"/>
                <a:gd name="T8" fmla="*/ 12192001 w 12192000"/>
                <a:gd name="T9" fmla="*/ 2505075 h 25050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92000" h="2505075">
                  <a:moveTo>
                    <a:pt x="12192001" y="2505075"/>
                  </a:moveTo>
                  <a:lnTo>
                    <a:pt x="0" y="2505075"/>
                  </a:lnTo>
                  <a:lnTo>
                    <a:pt x="0" y="0"/>
                  </a:lnTo>
                  <a:lnTo>
                    <a:pt x="12192001" y="0"/>
                  </a:lnTo>
                  <a:lnTo>
                    <a:pt x="12192001" y="2505075"/>
                  </a:lnTo>
                  <a:close/>
                </a:path>
              </a:pathLst>
            </a:custGeom>
            <a:solidFill>
              <a:srgbClr val="084680"/>
            </a:solidFill>
            <a:ln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88">
                <a:latin typeface="+mn-lt"/>
              </a:endParaRPr>
            </a:p>
          </p:txBody>
        </p:sp>
      </p:grpSp>
      <p:pic>
        <p:nvPicPr>
          <p:cNvPr id="88069" name="object 8">
            <a:extLst>
              <a:ext uri="{FF2B5EF4-FFF2-40B4-BE49-F238E27FC236}">
                <a16:creationId xmlns:a16="http://schemas.microsoft.com/office/drawing/2014/main" id="{14A919DA-3392-754C-2BC9-F4EAB25A6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4633913"/>
            <a:ext cx="19621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object 9">
            <a:extLst>
              <a:ext uri="{FF2B5EF4-FFF2-40B4-BE49-F238E27FC236}">
                <a16:creationId xmlns:a16="http://schemas.microsoft.com/office/drawing/2014/main" id="{9A134CF9-CC77-04CE-B404-580A136D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177925"/>
            <a:ext cx="2209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object 10">
            <a:extLst>
              <a:ext uri="{FF2B5EF4-FFF2-40B4-BE49-F238E27FC236}">
                <a16:creationId xmlns:a16="http://schemas.microsoft.com/office/drawing/2014/main" id="{0BFF11E4-C304-BAE3-D7B7-2A32D2190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4654550"/>
            <a:ext cx="2209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object 11">
            <a:extLst>
              <a:ext uri="{FF2B5EF4-FFF2-40B4-BE49-F238E27FC236}">
                <a16:creationId xmlns:a16="http://schemas.microsoft.com/office/drawing/2014/main" id="{C3BE48BD-7D56-30F2-9316-9DE93AF20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77925"/>
            <a:ext cx="192246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object 12">
            <a:extLst>
              <a:ext uri="{FF2B5EF4-FFF2-40B4-BE49-F238E27FC236}">
                <a16:creationId xmlns:a16="http://schemas.microsoft.com/office/drawing/2014/main" id="{D4D9AF50-18A0-7651-3406-304B89368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4633913"/>
            <a:ext cx="185896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74" name="object 13">
            <a:extLst>
              <a:ext uri="{FF2B5EF4-FFF2-40B4-BE49-F238E27FC236}">
                <a16:creationId xmlns:a16="http://schemas.microsoft.com/office/drawing/2014/main" id="{FCC69F88-743A-F499-90A3-72A62DD0AD65}"/>
              </a:ext>
            </a:extLst>
          </p:cNvPr>
          <p:cNvGrpSpPr>
            <a:grpSpLocks/>
          </p:cNvGrpSpPr>
          <p:nvPr/>
        </p:nvGrpSpPr>
        <p:grpSpPr bwMode="auto">
          <a:xfrm>
            <a:off x="1812925" y="1177925"/>
            <a:ext cx="8586788" cy="1430338"/>
            <a:chOff x="400050" y="276225"/>
            <a:chExt cx="11878310" cy="1981200"/>
          </a:xfrm>
        </p:grpSpPr>
        <p:pic>
          <p:nvPicPr>
            <p:cNvPr id="88079" name="object 14">
              <a:extLst>
                <a:ext uri="{FF2B5EF4-FFF2-40B4-BE49-F238E27FC236}">
                  <a16:creationId xmlns:a16="http://schemas.microsoft.com/office/drawing/2014/main" id="{F0D043BE-A42A-5A32-FBF6-9A134E612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" y="276225"/>
              <a:ext cx="2638425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80" name="object 15">
              <a:extLst>
                <a:ext uri="{FF2B5EF4-FFF2-40B4-BE49-F238E27FC236}">
                  <a16:creationId xmlns:a16="http://schemas.microsoft.com/office/drawing/2014/main" id="{39934492-9078-C8E2-8522-8D9387F7B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3258" y="276225"/>
              <a:ext cx="27051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075" name="object 16">
            <a:extLst>
              <a:ext uri="{FF2B5EF4-FFF2-40B4-BE49-F238E27FC236}">
                <a16:creationId xmlns:a16="http://schemas.microsoft.com/office/drawing/2014/main" id="{07116444-87D2-6050-6CFB-AD71EB307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4633913"/>
            <a:ext cx="1989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itle 1">
            <a:extLst>
              <a:ext uri="{FF2B5EF4-FFF2-40B4-BE49-F238E27FC236}">
                <a16:creationId xmlns:a16="http://schemas.microsoft.com/office/drawing/2014/main" id="{957768CD-3B1E-5614-DEA9-58AC56751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2713038"/>
            <a:ext cx="8813800" cy="11715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73025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79525"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44650"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018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590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162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734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281" b="1">
                <a:solidFill>
                  <a:schemeClr val="bg1"/>
                </a:solidFill>
                <a:latin typeface="Calibri Light" panose="020F0302020204030204" pitchFamily="34" charset="0"/>
              </a:rPr>
              <a:t>City of Amarillo – Public Works Department </a:t>
            </a:r>
            <a:br>
              <a:rPr lang="en-US" altLang="en-US" sz="3281">
                <a:latin typeface="Calibri Light" panose="020F0302020204030204" pitchFamily="34" charset="0"/>
              </a:rPr>
            </a:br>
            <a:r>
              <a:rPr lang="en-US" altLang="en-US" sz="3281">
                <a:solidFill>
                  <a:schemeClr val="bg1"/>
                </a:solidFill>
                <a:latin typeface="Calibri Light" panose="020F0302020204030204" pitchFamily="34" charset="0"/>
              </a:rPr>
              <a:t>Overview</a:t>
            </a:r>
          </a:p>
        </p:txBody>
      </p:sp>
      <p:sp>
        <p:nvSpPr>
          <p:cNvPr id="2061" name="Subtitle 2">
            <a:extLst>
              <a:ext uri="{FF2B5EF4-FFF2-40B4-BE49-F238E27FC236}">
                <a16:creationId xmlns:a16="http://schemas.microsoft.com/office/drawing/2014/main" id="{AB4C902F-6552-9F10-2AE2-2B755742A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3979863"/>
            <a:ext cx="6878637" cy="16557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73025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79525"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44650"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018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590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162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734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63" b="1">
                <a:solidFill>
                  <a:schemeClr val="bg1"/>
                </a:solidFill>
              </a:rPr>
              <a:t>PDP</a:t>
            </a:r>
          </a:p>
        </p:txBody>
      </p:sp>
      <p:pic>
        <p:nvPicPr>
          <p:cNvPr id="88078" name="Picture 3" descr="PUBLIC WORKS-01.jpg">
            <a:extLst>
              <a:ext uri="{FF2B5EF4-FFF2-40B4-BE49-F238E27FC236}">
                <a16:creationId xmlns:a16="http://schemas.microsoft.com/office/drawing/2014/main" id="{25F56AB0-5600-58F4-8A79-14E408982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33363"/>
            <a:ext cx="139382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4">
            <a:extLst>
              <a:ext uri="{FF2B5EF4-FFF2-40B4-BE49-F238E27FC236}">
                <a16:creationId xmlns:a16="http://schemas.microsoft.com/office/drawing/2014/main" id="{68201F5E-7DA5-3283-5DBE-A6F7158D86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38313" y="80963"/>
          <a:ext cx="8929687" cy="669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0" imgH="0" progId="Acrobat.Document.DC">
                  <p:embed/>
                </p:oleObj>
              </mc:Choice>
              <mc:Fallback>
                <p:oleObj name="Acrobat Document" r:id="rId2" imgW="0" imgH="0" progId="Acrobat.Document.D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313" y="80963"/>
                        <a:ext cx="8929687" cy="669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091" name="Picture 7">
            <a:extLst>
              <a:ext uri="{FF2B5EF4-FFF2-40B4-BE49-F238E27FC236}">
                <a16:creationId xmlns:a16="http://schemas.microsoft.com/office/drawing/2014/main" id="{97351F05-1386-8FE8-9C1F-FEBA295B8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285875"/>
            <a:ext cx="328612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>
            <a:extLst>
              <a:ext uri="{FF2B5EF4-FFF2-40B4-BE49-F238E27FC236}">
                <a16:creationId xmlns:a16="http://schemas.microsoft.com/office/drawing/2014/main" id="{C63ED8F9-719E-7702-CD45-A268AB669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68275"/>
            <a:ext cx="8786813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itle 1">
            <a:extLst>
              <a:ext uri="{FF2B5EF4-FFF2-40B4-BE49-F238E27FC236}">
                <a16:creationId xmlns:a16="http://schemas.microsoft.com/office/drawing/2014/main" id="{09334295-4912-23F0-9938-2294C73A8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1188" y="131763"/>
            <a:ext cx="7888287" cy="708025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Traffic Management Center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87024EC-6BC2-5220-1F5C-969080D02177}"/>
              </a:ext>
            </a:extLst>
          </p:cNvPr>
          <p:cNvGraphicFramePr>
            <a:graphicFrameLocks/>
          </p:cNvGraphicFramePr>
          <p:nvPr/>
        </p:nvGraphicFramePr>
        <p:xfrm>
          <a:off x="2629630" y="1407237"/>
          <a:ext cx="6630720" cy="46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C6BCC1-B15E-D7A5-040C-B9C4A8CAA6FA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0E62D1-1518-335F-7D0D-5BE3F3D2D6E1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141" name="Picture 10">
            <a:extLst>
              <a:ext uri="{FF2B5EF4-FFF2-40B4-BE49-F238E27FC236}">
                <a16:creationId xmlns:a16="http://schemas.microsoft.com/office/drawing/2014/main" id="{22A607CE-55E9-D45C-4ED4-3D8CC483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1131B6-7F21-70BC-B2D5-76D2FD3A1266}"/>
              </a:ext>
            </a:extLst>
          </p:cNvPr>
          <p:cNvSpPr txBox="1"/>
          <p:nvPr/>
        </p:nvSpPr>
        <p:spPr>
          <a:xfrm>
            <a:off x="2628900" y="6084888"/>
            <a:ext cx="7564438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Includes a share of costs from the Public Works and CP&amp;DE Departments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Excludes school crossing program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Significant electricity costs for Street Light Maintenance ($2.1m) and Signal Maintenance ($0.7m)</a:t>
            </a:r>
          </a:p>
        </p:txBody>
      </p:sp>
      <p:sp>
        <p:nvSpPr>
          <p:cNvPr id="91143" name="Title 1">
            <a:extLst>
              <a:ext uri="{FF2B5EF4-FFF2-40B4-BE49-F238E27FC236}">
                <a16:creationId xmlns:a16="http://schemas.microsoft.com/office/drawing/2014/main" id="{AA8DE8DF-E523-C2A4-608C-E95F7D3FDA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Categories, FY 2022/23</a:t>
            </a:r>
          </a:p>
        </p:txBody>
      </p:sp>
      <p:sp>
        <p:nvSpPr>
          <p:cNvPr id="91144" name="TextBox 6">
            <a:extLst>
              <a:ext uri="{FF2B5EF4-FFF2-40B4-BE49-F238E27FC236}">
                <a16:creationId xmlns:a16="http://schemas.microsoft.com/office/drawing/2014/main" id="{159C7BF1-1273-B54C-AFE7-84E331E6F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3654425"/>
            <a:ext cx="1603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$6,242,339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>
            <a:extLst>
              <a:ext uri="{FF2B5EF4-FFF2-40B4-BE49-F238E27FC236}">
                <a16:creationId xmlns:a16="http://schemas.microsoft.com/office/drawing/2014/main" id="{CFFAF88D-CE17-0B70-B7B8-93614540A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Signal Maintenance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13D572-91FD-8942-E5E6-9F52EEE3A6F8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6977C8-6567-C2B9-BEAD-0E47409D5731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189" name="Picture 10">
            <a:extLst>
              <a:ext uri="{FF2B5EF4-FFF2-40B4-BE49-F238E27FC236}">
                <a16:creationId xmlns:a16="http://schemas.microsoft.com/office/drawing/2014/main" id="{19D0492D-2BE5-6148-C38E-6B51E1369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37F548-6110-7E2F-ECE9-EE12CB9E9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200775" cy="4897438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</a:rPr>
              <a:t>Employees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6 positions are funded for this subdivision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u="sng" dirty="0">
                <a:solidFill>
                  <a:srgbClr val="000000"/>
                </a:solidFill>
              </a:rPr>
              <a:t>​</a:t>
            </a:r>
            <a:r>
              <a:rPr lang="en-US" sz="2000" b="1" u="sng" dirty="0">
                <a:solidFill>
                  <a:srgbClr val="000000"/>
                </a:solidFill>
              </a:rPr>
              <a:t>Key Activities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Installation and maintenance of traffic signals and school flashers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272 intersections maintained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121 school flashers maintained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New signal cost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$290,000 City crews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$425,000 contractors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5% of electronics replaced annually (every 20 years)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Goal to replace every 7–10 years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ASHTO recommendation 7 years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1" name="TextBox 6">
            <a:extLst>
              <a:ext uri="{FF2B5EF4-FFF2-40B4-BE49-F238E27FC236}">
                <a16:creationId xmlns:a16="http://schemas.microsoft.com/office/drawing/2014/main" id="{71426A29-E30D-693C-7EE8-49AE277AD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1760538"/>
            <a:ext cx="2911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Electronics Replacement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62F7FE9-71EC-A94E-9F06-717B42206F34}"/>
              </a:ext>
            </a:extLst>
          </p:cNvPr>
          <p:cNvGraphicFramePr>
            <a:graphicFrameLocks/>
          </p:cNvGraphicFramePr>
          <p:nvPr/>
        </p:nvGraphicFramePr>
        <p:xfrm>
          <a:off x="7741368" y="2099193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B086A9C-56EF-FDAE-CBDC-DFF21D5CC829}"/>
              </a:ext>
            </a:extLst>
          </p:cNvPr>
          <p:cNvSpPr/>
          <p:nvPr/>
        </p:nvSpPr>
        <p:spPr>
          <a:xfrm>
            <a:off x="7602538" y="1484313"/>
            <a:ext cx="4402137" cy="4084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A47EFE9D-3F07-AA74-41E9-A7EC3F985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Electronics Replacement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6531D5-F8EA-6ABF-2D09-3320539D24DA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3E648A-4422-4F52-13A7-9E6E6BC9233E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237" name="Picture 10">
            <a:extLst>
              <a:ext uri="{FF2B5EF4-FFF2-40B4-BE49-F238E27FC236}">
                <a16:creationId xmlns:a16="http://schemas.microsoft.com/office/drawing/2014/main" id="{A3448909-F771-4B23-DE72-F77DF6E1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2">
            <a:extLst>
              <a:ext uri="{FF2B5EF4-FFF2-40B4-BE49-F238E27FC236}">
                <a16:creationId xmlns:a16="http://schemas.microsoft.com/office/drawing/2014/main" id="{33AB570F-8345-9E5E-EB7E-5B8A1C51C270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0A5DD7-6966-1A14-5254-CC427659B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95240" name="TextBox 4">
            <a:extLst>
              <a:ext uri="{FF2B5EF4-FFF2-40B4-BE49-F238E27FC236}">
                <a16:creationId xmlns:a16="http://schemas.microsoft.com/office/drawing/2014/main" id="{D2C14630-FE4C-358A-4C9A-B75AF9D1C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76363"/>
            <a:ext cx="29114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Electronics Replacement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5194BB5-9B4C-C2E7-5A67-746045CD09E3}"/>
              </a:ext>
            </a:extLst>
          </p:cNvPr>
          <p:cNvGraphicFramePr>
            <a:graphicFrameLocks/>
          </p:cNvGraphicFramePr>
          <p:nvPr/>
        </p:nvGraphicFramePr>
        <p:xfrm>
          <a:off x="7583813" y="1715534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D450263-3D39-B813-57A9-BDF1385EA8B4}"/>
              </a:ext>
            </a:extLst>
          </p:cNvPr>
          <p:cNvGraphicFramePr>
            <a:graphicFrameLocks/>
          </p:cNvGraphicFramePr>
          <p:nvPr/>
        </p:nvGraphicFramePr>
        <p:xfrm>
          <a:off x="2629630" y="1407237"/>
          <a:ext cx="6630720" cy="46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16363E-5D80-AFD1-8A05-3110C85BC9BA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27916E-9293-1B3B-645E-21B47A33E1AE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285" name="Picture 10">
            <a:extLst>
              <a:ext uri="{FF2B5EF4-FFF2-40B4-BE49-F238E27FC236}">
                <a16:creationId xmlns:a16="http://schemas.microsoft.com/office/drawing/2014/main" id="{D7A27643-CC07-1BAA-629C-D7628FA2D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0073C-A6D9-8070-7A24-1276D53AE660}"/>
              </a:ext>
            </a:extLst>
          </p:cNvPr>
          <p:cNvSpPr txBox="1"/>
          <p:nvPr/>
        </p:nvSpPr>
        <p:spPr>
          <a:xfrm>
            <a:off x="2628900" y="6084888"/>
            <a:ext cx="7564438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Includes a share of costs from the Public Works and CP&amp;DE Departments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Excludes school crossing program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Significant electricity costs for Street Light Maintenance ($2.1m) and Signal Maintenance ($0.7m)</a:t>
            </a:r>
          </a:p>
        </p:txBody>
      </p:sp>
      <p:sp>
        <p:nvSpPr>
          <p:cNvPr id="97287" name="Title 1">
            <a:extLst>
              <a:ext uri="{FF2B5EF4-FFF2-40B4-BE49-F238E27FC236}">
                <a16:creationId xmlns:a16="http://schemas.microsoft.com/office/drawing/2014/main" id="{3D621728-7ECE-6A9C-E038-FDF569F371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Categories, FY 2022/23</a:t>
            </a:r>
          </a:p>
        </p:txBody>
      </p:sp>
      <p:sp>
        <p:nvSpPr>
          <p:cNvPr id="97288" name="TextBox 6">
            <a:extLst>
              <a:ext uri="{FF2B5EF4-FFF2-40B4-BE49-F238E27FC236}">
                <a16:creationId xmlns:a16="http://schemas.microsoft.com/office/drawing/2014/main" id="{22E5D213-C29D-C83D-9F7E-368DDF5F1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3654425"/>
            <a:ext cx="1603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$6,242,339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2130DE90-F990-2A77-AF03-448AD4E7D9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Sign Maintenance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6624AE-EBF3-C37C-EDF6-C492593EE992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7F0123-1099-C3CF-321F-4AF3EF53E310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333" name="Picture 10">
            <a:extLst>
              <a:ext uri="{FF2B5EF4-FFF2-40B4-BE49-F238E27FC236}">
                <a16:creationId xmlns:a16="http://schemas.microsoft.com/office/drawing/2014/main" id="{3E1E923F-53B0-E542-84B8-E51F8E60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66ED4E-B6C9-C4EF-03B7-5D2BE5714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200775" cy="4897438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</a:rPr>
              <a:t>Employees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3 positions are funded for this subdivision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u="sng" dirty="0">
                <a:solidFill>
                  <a:srgbClr val="000000"/>
                </a:solidFill>
              </a:rPr>
              <a:t>​</a:t>
            </a:r>
            <a:r>
              <a:rPr lang="en-US" sz="2000" b="1" u="sng" dirty="0">
                <a:solidFill>
                  <a:srgbClr val="000000"/>
                </a:solidFill>
              </a:rPr>
              <a:t>Key Activities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Installation and maintenance of traffic signs – 33,000 signs in the City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Average of 1,250 signs replaced annually 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Average of over 5,000 signs repaired annually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$135 average sign replacement cost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4% of inventory replaced annually (every 25 years)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Goal to replace 10% annually (every 10 years)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ASHTO recommendation to replace signs every 7 years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5" name="TextBox 6">
            <a:extLst>
              <a:ext uri="{FF2B5EF4-FFF2-40B4-BE49-F238E27FC236}">
                <a16:creationId xmlns:a16="http://schemas.microsoft.com/office/drawing/2014/main" id="{C1CB8617-A95E-484A-128C-3401ACF80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1760538"/>
            <a:ext cx="2911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Sign Replacement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F655096-204B-DF3B-7252-E05232A30442}"/>
              </a:ext>
            </a:extLst>
          </p:cNvPr>
          <p:cNvGraphicFramePr>
            <a:graphicFrameLocks/>
          </p:cNvGraphicFramePr>
          <p:nvPr/>
        </p:nvGraphicFramePr>
        <p:xfrm>
          <a:off x="7741368" y="2099193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B2A40D8-013A-2283-7E31-0542C0B149EE}"/>
              </a:ext>
            </a:extLst>
          </p:cNvPr>
          <p:cNvSpPr/>
          <p:nvPr/>
        </p:nvSpPr>
        <p:spPr>
          <a:xfrm>
            <a:off x="7602538" y="1484313"/>
            <a:ext cx="4402137" cy="4084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093DF75-235C-31D0-2C60-F2F13910CE77}"/>
              </a:ext>
            </a:extLst>
          </p:cNvPr>
          <p:cNvSpPr txBox="1"/>
          <p:nvPr/>
        </p:nvSpPr>
        <p:spPr>
          <a:xfrm>
            <a:off x="5775325" y="1204913"/>
            <a:ext cx="641350" cy="107950"/>
          </a:xfrm>
          <a:prstGeom prst="rect">
            <a:avLst/>
          </a:prstGeom>
        </p:spPr>
        <p:txBody>
          <a:bodyPr lIns="0" tIns="6427" rIns="0" bIns="0">
            <a:spAutoFit/>
          </a:bodyPr>
          <a:lstStyle/>
          <a:p>
            <a:pPr eaLnBrk="1" fontAlgn="auto" hangingPunct="1">
              <a:spcBef>
                <a:spcPts val="51"/>
              </a:spcBef>
              <a:spcAft>
                <a:spcPts val="0"/>
              </a:spcAft>
              <a:defRPr/>
            </a:pPr>
            <a:r>
              <a:rPr sz="651" dirty="0">
                <a:solidFill>
                  <a:srgbClr val="FFFFFF"/>
                </a:solidFill>
                <a:latin typeface="Segoe UI"/>
                <a:cs typeface="Segoe UI"/>
              </a:rPr>
              <a:t>Power</a:t>
            </a:r>
            <a:r>
              <a:rPr sz="651" spc="-14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51" dirty="0">
                <a:solidFill>
                  <a:srgbClr val="FFFFFF"/>
                </a:solidFill>
                <a:latin typeface="Segoe UI"/>
                <a:cs typeface="Segoe UI"/>
              </a:rPr>
              <a:t>BI</a:t>
            </a:r>
            <a:r>
              <a:rPr sz="651" spc="-11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51" spc="-8" dirty="0">
                <a:solidFill>
                  <a:srgbClr val="FFFFFF"/>
                </a:solidFill>
                <a:latin typeface="Segoe UI"/>
                <a:cs typeface="Segoe UI"/>
              </a:rPr>
              <a:t>Desktop</a:t>
            </a:r>
            <a:endParaRPr sz="651" dirty="0">
              <a:latin typeface="Segoe UI"/>
              <a:cs typeface="Segoe UI"/>
            </a:endParaRPr>
          </a:p>
        </p:txBody>
      </p:sp>
      <p:sp>
        <p:nvSpPr>
          <p:cNvPr id="2051" name="object 3">
            <a:extLst>
              <a:ext uri="{FF2B5EF4-FFF2-40B4-BE49-F238E27FC236}">
                <a16:creationId xmlns:a16="http://schemas.microsoft.com/office/drawing/2014/main" id="{A4254E6D-8F7A-EDEE-6E6A-C82F41DF7C13}"/>
              </a:ext>
            </a:extLst>
          </p:cNvPr>
          <p:cNvSpPr>
            <a:spLocks/>
          </p:cNvSpPr>
          <p:nvPr/>
        </p:nvSpPr>
        <p:spPr bwMode="auto">
          <a:xfrm>
            <a:off x="1689100" y="4530725"/>
            <a:ext cx="8813800" cy="1570038"/>
          </a:xfrm>
          <a:custGeom>
            <a:avLst/>
            <a:gdLst>
              <a:gd name="T0" fmla="*/ 0 w 12192000"/>
              <a:gd name="T1" fmla="*/ 996071 h 2171700"/>
              <a:gd name="T2" fmla="*/ 5589803 w 12192000"/>
              <a:gd name="T3" fmla="*/ 996071 h 2171700"/>
              <a:gd name="T4" fmla="*/ 5589803 w 12192000"/>
              <a:gd name="T5" fmla="*/ 0 h 2171700"/>
              <a:gd name="T6" fmla="*/ 0 w 12192000"/>
              <a:gd name="T7" fmla="*/ 0 h 2171700"/>
              <a:gd name="T8" fmla="*/ 0 w 12192000"/>
              <a:gd name="T9" fmla="*/ 996071 h 2171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000" h="2171700">
                <a:moveTo>
                  <a:pt x="0" y="2171654"/>
                </a:moveTo>
                <a:lnTo>
                  <a:pt x="12192000" y="2171654"/>
                </a:lnTo>
                <a:lnTo>
                  <a:pt x="12192000" y="0"/>
                </a:lnTo>
                <a:lnTo>
                  <a:pt x="0" y="0"/>
                </a:lnTo>
                <a:lnTo>
                  <a:pt x="0" y="21716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grpSp>
        <p:nvGrpSpPr>
          <p:cNvPr id="15364" name="object 4">
            <a:extLst>
              <a:ext uri="{FF2B5EF4-FFF2-40B4-BE49-F238E27FC236}">
                <a16:creationId xmlns:a16="http://schemas.microsoft.com/office/drawing/2014/main" id="{2D2921B8-C838-8950-5396-9559193AC1FF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1143000"/>
            <a:ext cx="8813800" cy="3389313"/>
            <a:chOff x="228600" y="228600"/>
            <a:chExt cx="12192000" cy="4686935"/>
          </a:xfrm>
        </p:grpSpPr>
        <p:sp>
          <p:nvSpPr>
            <p:cNvPr id="2065" name="object 5">
              <a:extLst>
                <a:ext uri="{FF2B5EF4-FFF2-40B4-BE49-F238E27FC236}">
                  <a16:creationId xmlns:a16="http://schemas.microsoft.com/office/drawing/2014/main" id="{BC3114DF-C49A-3184-E561-95D74A254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" y="228600"/>
              <a:ext cx="12192000" cy="2182114"/>
            </a:xfrm>
            <a:custGeom>
              <a:avLst/>
              <a:gdLst>
                <a:gd name="T0" fmla="*/ 0 w 12192000"/>
                <a:gd name="T1" fmla="*/ 2181270 h 2181860"/>
                <a:gd name="T2" fmla="*/ 12192000 w 12192000"/>
                <a:gd name="T3" fmla="*/ 2181270 h 2181860"/>
                <a:gd name="T4" fmla="*/ 12192000 w 12192000"/>
                <a:gd name="T5" fmla="*/ 0 h 2181860"/>
                <a:gd name="T6" fmla="*/ 0 w 12192000"/>
                <a:gd name="T7" fmla="*/ 0 h 2181860"/>
                <a:gd name="T8" fmla="*/ 0 w 12192000"/>
                <a:gd name="T9" fmla="*/ 2181270 h 21818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92000" h="2181860">
                  <a:moveTo>
                    <a:pt x="0" y="2181270"/>
                  </a:moveTo>
                  <a:lnTo>
                    <a:pt x="12192000" y="218127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21812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88" dirty="0">
                <a:latin typeface="+mn-lt"/>
              </a:endParaRPr>
            </a:p>
          </p:txBody>
        </p:sp>
        <p:sp>
          <p:nvSpPr>
            <p:cNvPr id="2066" name="object 6">
              <a:extLst>
                <a:ext uri="{FF2B5EF4-FFF2-40B4-BE49-F238E27FC236}">
                  <a16:creationId xmlns:a16="http://schemas.microsoft.com/office/drawing/2014/main" id="{80637329-D567-7ED1-6261-A95DC8A11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" y="2410714"/>
              <a:ext cx="12192000" cy="2504821"/>
            </a:xfrm>
            <a:custGeom>
              <a:avLst/>
              <a:gdLst>
                <a:gd name="T0" fmla="*/ 12192001 w 12192000"/>
                <a:gd name="T1" fmla="*/ 2505075 h 2505075"/>
                <a:gd name="T2" fmla="*/ 0 w 12192000"/>
                <a:gd name="T3" fmla="*/ 2505075 h 2505075"/>
                <a:gd name="T4" fmla="*/ 0 w 12192000"/>
                <a:gd name="T5" fmla="*/ 0 h 2505075"/>
                <a:gd name="T6" fmla="*/ 12192001 w 12192000"/>
                <a:gd name="T7" fmla="*/ 0 h 2505075"/>
                <a:gd name="T8" fmla="*/ 12192001 w 12192000"/>
                <a:gd name="T9" fmla="*/ 2505075 h 25050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92000" h="2505075">
                  <a:moveTo>
                    <a:pt x="12192001" y="2505075"/>
                  </a:moveTo>
                  <a:lnTo>
                    <a:pt x="0" y="2505075"/>
                  </a:lnTo>
                  <a:lnTo>
                    <a:pt x="0" y="0"/>
                  </a:lnTo>
                  <a:lnTo>
                    <a:pt x="12192001" y="0"/>
                  </a:lnTo>
                  <a:lnTo>
                    <a:pt x="12192001" y="2505075"/>
                  </a:lnTo>
                  <a:close/>
                </a:path>
              </a:pathLst>
            </a:custGeom>
            <a:solidFill>
              <a:srgbClr val="084680"/>
            </a:solidFill>
            <a:ln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88" dirty="0">
                <a:latin typeface="+mn-lt"/>
              </a:endParaRPr>
            </a:p>
          </p:txBody>
        </p:sp>
      </p:grpSp>
      <p:pic>
        <p:nvPicPr>
          <p:cNvPr id="15365" name="object 8">
            <a:extLst>
              <a:ext uri="{FF2B5EF4-FFF2-40B4-BE49-F238E27FC236}">
                <a16:creationId xmlns:a16="http://schemas.microsoft.com/office/drawing/2014/main" id="{F47BAA4A-911C-EA8D-AC94-C639A921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4633913"/>
            <a:ext cx="19621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ject 9">
            <a:extLst>
              <a:ext uri="{FF2B5EF4-FFF2-40B4-BE49-F238E27FC236}">
                <a16:creationId xmlns:a16="http://schemas.microsoft.com/office/drawing/2014/main" id="{778F431D-5F57-94C6-DE55-4F707B68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177925"/>
            <a:ext cx="2209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object 10">
            <a:extLst>
              <a:ext uri="{FF2B5EF4-FFF2-40B4-BE49-F238E27FC236}">
                <a16:creationId xmlns:a16="http://schemas.microsoft.com/office/drawing/2014/main" id="{56E2B12D-5806-BA2A-4C28-5F36DAF7B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4654550"/>
            <a:ext cx="2209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ject 11">
            <a:extLst>
              <a:ext uri="{FF2B5EF4-FFF2-40B4-BE49-F238E27FC236}">
                <a16:creationId xmlns:a16="http://schemas.microsoft.com/office/drawing/2014/main" id="{5468EB72-5776-FD0D-0834-ED2B9FF18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77925"/>
            <a:ext cx="192246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object 12">
            <a:extLst>
              <a:ext uri="{FF2B5EF4-FFF2-40B4-BE49-F238E27FC236}">
                <a16:creationId xmlns:a16="http://schemas.microsoft.com/office/drawing/2014/main" id="{96314AF4-DED1-4620-F564-224D4F6A6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4633913"/>
            <a:ext cx="185896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object 13">
            <a:extLst>
              <a:ext uri="{FF2B5EF4-FFF2-40B4-BE49-F238E27FC236}">
                <a16:creationId xmlns:a16="http://schemas.microsoft.com/office/drawing/2014/main" id="{E89B9C0D-F9D8-469A-747B-A180A29048AC}"/>
              </a:ext>
            </a:extLst>
          </p:cNvPr>
          <p:cNvGrpSpPr>
            <a:grpSpLocks/>
          </p:cNvGrpSpPr>
          <p:nvPr/>
        </p:nvGrpSpPr>
        <p:grpSpPr bwMode="auto">
          <a:xfrm>
            <a:off x="1812925" y="1177925"/>
            <a:ext cx="8586788" cy="1430338"/>
            <a:chOff x="400050" y="276225"/>
            <a:chExt cx="11878310" cy="1981200"/>
          </a:xfrm>
        </p:grpSpPr>
        <p:pic>
          <p:nvPicPr>
            <p:cNvPr id="15375" name="object 14">
              <a:extLst>
                <a:ext uri="{FF2B5EF4-FFF2-40B4-BE49-F238E27FC236}">
                  <a16:creationId xmlns:a16="http://schemas.microsoft.com/office/drawing/2014/main" id="{118E797F-0766-518F-88AE-00B4E0C1B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" y="276225"/>
              <a:ext cx="2638425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object 15">
              <a:extLst>
                <a:ext uri="{FF2B5EF4-FFF2-40B4-BE49-F238E27FC236}">
                  <a16:creationId xmlns:a16="http://schemas.microsoft.com/office/drawing/2014/main" id="{8D87BA41-B55E-0514-EBDD-9DB2807BD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3258" y="276225"/>
              <a:ext cx="27051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1" name="object 16">
            <a:extLst>
              <a:ext uri="{FF2B5EF4-FFF2-40B4-BE49-F238E27FC236}">
                <a16:creationId xmlns:a16="http://schemas.microsoft.com/office/drawing/2014/main" id="{77517520-1A58-2A87-2BE9-0AD14F1B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4633913"/>
            <a:ext cx="1989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itle 1">
            <a:extLst>
              <a:ext uri="{FF2B5EF4-FFF2-40B4-BE49-F238E27FC236}">
                <a16:creationId xmlns:a16="http://schemas.microsoft.com/office/drawing/2014/main" id="{2C7F4AF7-3FCD-5603-80A1-5A98F6A19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2713038"/>
            <a:ext cx="8813800" cy="11715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73025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79525"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44650"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018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590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162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734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281" b="1" dirty="0">
                <a:solidFill>
                  <a:schemeClr val="bg1"/>
                </a:solidFill>
                <a:latin typeface="Calibri Light" panose="020F0302020204030204" pitchFamily="34" charset="0"/>
              </a:rPr>
              <a:t>City of Amarillo – Public Works Department </a:t>
            </a:r>
            <a:br>
              <a:rPr lang="en-US" altLang="en-US" sz="3281" dirty="0">
                <a:latin typeface="Calibri Light" panose="020F0302020204030204" pitchFamily="34" charset="0"/>
              </a:rPr>
            </a:br>
            <a:r>
              <a:rPr lang="en-US" altLang="en-US" sz="3281" dirty="0">
                <a:solidFill>
                  <a:schemeClr val="bg1"/>
                </a:solidFill>
                <a:latin typeface="Calibri Light" panose="020F0302020204030204" pitchFamily="34" charset="0"/>
              </a:rPr>
              <a:t>Overview</a:t>
            </a:r>
          </a:p>
        </p:txBody>
      </p:sp>
      <p:sp>
        <p:nvSpPr>
          <p:cNvPr id="2061" name="Subtitle 2">
            <a:extLst>
              <a:ext uri="{FF2B5EF4-FFF2-40B4-BE49-F238E27FC236}">
                <a16:creationId xmlns:a16="http://schemas.microsoft.com/office/drawing/2014/main" id="{9CA79298-FE8C-0E30-9344-4CEAC78DB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3979863"/>
            <a:ext cx="6878637" cy="16557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73025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79525"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44650" indent="-182563" defTabSz="7302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018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590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162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73450" indent="-182563" defTabSz="73025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63" b="1" dirty="0">
                <a:solidFill>
                  <a:schemeClr val="bg1"/>
                </a:solidFill>
              </a:rPr>
              <a:t>PDP</a:t>
            </a:r>
          </a:p>
        </p:txBody>
      </p:sp>
      <p:pic>
        <p:nvPicPr>
          <p:cNvPr id="15374" name="Picture 3" descr="PUBLIC WORKS-01.jpg">
            <a:extLst>
              <a:ext uri="{FF2B5EF4-FFF2-40B4-BE49-F238E27FC236}">
                <a16:creationId xmlns:a16="http://schemas.microsoft.com/office/drawing/2014/main" id="{2646A840-7B0A-189A-7E66-F8D8DFB14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33363"/>
            <a:ext cx="139382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>
            <a:extLst>
              <a:ext uri="{FF2B5EF4-FFF2-40B4-BE49-F238E27FC236}">
                <a16:creationId xmlns:a16="http://schemas.microsoft.com/office/drawing/2014/main" id="{11030A33-6239-B136-0445-6E5A0ECFCD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Replacement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C909BC-1631-CECE-B2EC-A87BFA86E8E8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0B26BC-1F91-2930-FCB0-2D89857822B7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381" name="Picture 10">
            <a:extLst>
              <a:ext uri="{FF2B5EF4-FFF2-40B4-BE49-F238E27FC236}">
                <a16:creationId xmlns:a16="http://schemas.microsoft.com/office/drawing/2014/main" id="{5A8F6FEF-6ED5-0F4C-CD69-693F25FC7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2">
            <a:extLst>
              <a:ext uri="{FF2B5EF4-FFF2-40B4-BE49-F238E27FC236}">
                <a16:creationId xmlns:a16="http://schemas.microsoft.com/office/drawing/2014/main" id="{A72F370E-BAE4-AAEC-54EE-886454630F9B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C0FD833-96EE-15B5-D550-B951A77ED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101384" name="TextBox 3">
            <a:extLst>
              <a:ext uri="{FF2B5EF4-FFF2-40B4-BE49-F238E27FC236}">
                <a16:creationId xmlns:a16="http://schemas.microsoft.com/office/drawing/2014/main" id="{012EC30D-3601-E9D9-E7E7-9E48CE8D1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76363"/>
            <a:ext cx="29114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Sign Replacement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05B4C1D-D4AC-0E2A-F94B-8A24588D8C29}"/>
              </a:ext>
            </a:extLst>
          </p:cNvPr>
          <p:cNvGraphicFramePr>
            <a:graphicFrameLocks/>
          </p:cNvGraphicFramePr>
          <p:nvPr/>
        </p:nvGraphicFramePr>
        <p:xfrm>
          <a:off x="7583813" y="1715534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BCC2FE8-D0A7-2BB8-33E1-6B798334F1CA}"/>
              </a:ext>
            </a:extLst>
          </p:cNvPr>
          <p:cNvGraphicFramePr>
            <a:graphicFrameLocks/>
          </p:cNvGraphicFramePr>
          <p:nvPr/>
        </p:nvGraphicFramePr>
        <p:xfrm>
          <a:off x="2629630" y="1407237"/>
          <a:ext cx="6630720" cy="46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874C13-B5FC-B69E-F697-99A62B79F792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88E6F-9BD9-0CBA-92D1-3BC08F236B1E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29" name="Picture 10">
            <a:extLst>
              <a:ext uri="{FF2B5EF4-FFF2-40B4-BE49-F238E27FC236}">
                <a16:creationId xmlns:a16="http://schemas.microsoft.com/office/drawing/2014/main" id="{7E591FEE-9F6A-C04C-0B6E-0C8F27D4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DCCE34-5021-BFC0-7281-22A627884EDB}"/>
              </a:ext>
            </a:extLst>
          </p:cNvPr>
          <p:cNvSpPr txBox="1"/>
          <p:nvPr/>
        </p:nvSpPr>
        <p:spPr>
          <a:xfrm>
            <a:off x="2628900" y="6084888"/>
            <a:ext cx="7564438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Includes a share of costs from the Public Works and CP&amp;DE Departments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Excludes school crossing program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Significant electricity costs for Street Light Maintenance ($2.1m) and Signal Maintenance ($0.7m)</a:t>
            </a:r>
          </a:p>
        </p:txBody>
      </p:sp>
      <p:sp>
        <p:nvSpPr>
          <p:cNvPr id="103431" name="Title 1">
            <a:extLst>
              <a:ext uri="{FF2B5EF4-FFF2-40B4-BE49-F238E27FC236}">
                <a16:creationId xmlns:a16="http://schemas.microsoft.com/office/drawing/2014/main" id="{BF6C6B70-42A2-A668-1A2F-57A00E9E4B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Categories, FY 2022/23</a:t>
            </a:r>
          </a:p>
        </p:txBody>
      </p:sp>
      <p:sp>
        <p:nvSpPr>
          <p:cNvPr id="103432" name="TextBox 6">
            <a:extLst>
              <a:ext uri="{FF2B5EF4-FFF2-40B4-BE49-F238E27FC236}">
                <a16:creationId xmlns:a16="http://schemas.microsoft.com/office/drawing/2014/main" id="{60DAF5C2-382F-1283-DE1C-B2263A17A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3654425"/>
            <a:ext cx="1603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$6,242,339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>
            <a:extLst>
              <a:ext uri="{FF2B5EF4-FFF2-40B4-BE49-F238E27FC236}">
                <a16:creationId xmlns:a16="http://schemas.microsoft.com/office/drawing/2014/main" id="{800A5D49-2C63-D6D3-F38A-2160A7AF11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Pavement Markings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934DB1-786D-CD87-2670-1E839C93E279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06F99A-A9D6-DE2B-52F5-377912937F01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477" name="Picture 10">
            <a:extLst>
              <a:ext uri="{FF2B5EF4-FFF2-40B4-BE49-F238E27FC236}">
                <a16:creationId xmlns:a16="http://schemas.microsoft.com/office/drawing/2014/main" id="{15895DA3-4E5D-C5A9-3F8E-A1711224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99C8D4-D710-13AA-02CC-D3050CFAF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200775" cy="5307013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</a:rPr>
              <a:t>Employees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5 positions are funded for this subdivision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u="sng" dirty="0">
                <a:solidFill>
                  <a:srgbClr val="000000"/>
                </a:solidFill>
              </a:rPr>
              <a:t>​</a:t>
            </a:r>
            <a:r>
              <a:rPr lang="en-US" sz="2000" b="1" u="sng" dirty="0">
                <a:solidFill>
                  <a:srgbClr val="000000"/>
                </a:solidFill>
              </a:rPr>
              <a:t>Key Activities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Striping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3,700 lane miles of pavement striping ($9.50 per lane mile)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160 lane miles of bike lanes ($19.65 per lane mile)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Currently replacing 75% per year. Goal is 100%; industry best-practice is 125%. 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Pavement Marking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750 crosswalks / stop bars / arrows replaced annually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Goal of full conversion to Thermoplastics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Currently replacing every 8–9 years. Goal is 7 years (the ASHTO recommendation).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79" name="TextBox 6">
            <a:extLst>
              <a:ext uri="{FF2B5EF4-FFF2-40B4-BE49-F238E27FC236}">
                <a16:creationId xmlns:a16="http://schemas.microsoft.com/office/drawing/2014/main" id="{587EE4BC-31EE-C1FB-2E4A-A022138FE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009775"/>
            <a:ext cx="2911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Striping Replacement Rate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7DDADC-3F0C-1204-03C5-2EA4AD708B9A}"/>
              </a:ext>
            </a:extLst>
          </p:cNvPr>
          <p:cNvSpPr/>
          <p:nvPr/>
        </p:nvSpPr>
        <p:spPr>
          <a:xfrm>
            <a:off x="10240963" y="5286375"/>
            <a:ext cx="1914525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16F256D-AA5A-4A90-9178-CEFB647F2E85}"/>
              </a:ext>
            </a:extLst>
          </p:cNvPr>
          <p:cNvGraphicFramePr>
            <a:graphicFrameLocks/>
          </p:cNvGraphicFramePr>
          <p:nvPr/>
        </p:nvGraphicFramePr>
        <p:xfrm>
          <a:off x="7741368" y="2355339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5482" name="TextBox 12">
            <a:extLst>
              <a:ext uri="{FF2B5EF4-FFF2-40B4-BE49-F238E27FC236}">
                <a16:creationId xmlns:a16="http://schemas.microsoft.com/office/drawing/2014/main" id="{70EEA98D-1160-28B6-B8AB-03098E177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4389438"/>
            <a:ext cx="3527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Pavement Marking Replacement Rate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EC1801F-556B-6BD2-8D8C-60CBA8D61B10}"/>
              </a:ext>
            </a:extLst>
          </p:cNvPr>
          <p:cNvGraphicFramePr>
            <a:graphicFrameLocks/>
          </p:cNvGraphicFramePr>
          <p:nvPr/>
        </p:nvGraphicFramePr>
        <p:xfrm>
          <a:off x="7741368" y="4728279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9F41195-6B0D-E458-5FE6-783B7C717FC6}"/>
              </a:ext>
            </a:extLst>
          </p:cNvPr>
          <p:cNvSpPr/>
          <p:nvPr/>
        </p:nvSpPr>
        <p:spPr>
          <a:xfrm>
            <a:off x="7612063" y="1484313"/>
            <a:ext cx="4402137" cy="5072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id="{BF14FD9A-DC8B-74B1-98A4-6E53400C1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Striping Replacement Rate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42DE6A-350B-B6BB-71F2-E3E2E372F6D6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1E6263-8859-330C-7C03-3BD26F49D390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525" name="Picture 10">
            <a:extLst>
              <a:ext uri="{FF2B5EF4-FFF2-40B4-BE49-F238E27FC236}">
                <a16:creationId xmlns:a16="http://schemas.microsoft.com/office/drawing/2014/main" id="{443FCE5B-B1D1-81C0-B1AE-6834543F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2">
            <a:extLst>
              <a:ext uri="{FF2B5EF4-FFF2-40B4-BE49-F238E27FC236}">
                <a16:creationId xmlns:a16="http://schemas.microsoft.com/office/drawing/2014/main" id="{68AADF2B-841E-40B2-12E2-72C661CA6B25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C4E92A-1E01-0306-3D7F-4930B03FD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107528" name="TextBox 4">
            <a:extLst>
              <a:ext uri="{FF2B5EF4-FFF2-40B4-BE49-F238E27FC236}">
                <a16:creationId xmlns:a16="http://schemas.microsoft.com/office/drawing/2014/main" id="{2E4D8D8F-2880-D634-20F3-906FBA6D2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76363"/>
            <a:ext cx="2911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Striping Replacement Rate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F8F3B67-9ECC-3134-D372-2E4BC0F9FA7C}"/>
              </a:ext>
            </a:extLst>
          </p:cNvPr>
          <p:cNvGraphicFramePr>
            <a:graphicFrameLocks/>
          </p:cNvGraphicFramePr>
          <p:nvPr/>
        </p:nvGraphicFramePr>
        <p:xfrm>
          <a:off x="7583813" y="1721712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>
            <a:extLst>
              <a:ext uri="{FF2B5EF4-FFF2-40B4-BE49-F238E27FC236}">
                <a16:creationId xmlns:a16="http://schemas.microsoft.com/office/drawing/2014/main" id="{3D28B1B1-CBFF-636B-F788-683C2C71C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Marking Replacement Rate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D26441-2B74-2E34-DF55-684117378FA3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C1BFA0-3496-8212-88B2-DF54B4B18A4B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573" name="Picture 10">
            <a:extLst>
              <a:ext uri="{FF2B5EF4-FFF2-40B4-BE49-F238E27FC236}">
                <a16:creationId xmlns:a16="http://schemas.microsoft.com/office/drawing/2014/main" id="{B8CBCC8A-FA59-C52A-43AD-6750CFB5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2">
            <a:extLst>
              <a:ext uri="{FF2B5EF4-FFF2-40B4-BE49-F238E27FC236}">
                <a16:creationId xmlns:a16="http://schemas.microsoft.com/office/drawing/2014/main" id="{E001EA36-2C6C-39E7-8AFE-429CF4053125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B8CF9E4-F7AB-491C-579D-80B3ECAC6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109576" name="TextBox 4">
            <a:extLst>
              <a:ext uri="{FF2B5EF4-FFF2-40B4-BE49-F238E27FC236}">
                <a16:creationId xmlns:a16="http://schemas.microsoft.com/office/drawing/2014/main" id="{45D25965-B950-2154-9E9B-FAF4D0C9F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81125"/>
            <a:ext cx="3527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Pavement Marking Replacement Rate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C098474-B98E-83B1-09AC-6134DCDB215D}"/>
              </a:ext>
            </a:extLst>
          </p:cNvPr>
          <p:cNvGraphicFramePr>
            <a:graphicFrameLocks/>
          </p:cNvGraphicFramePr>
          <p:nvPr/>
        </p:nvGraphicFramePr>
        <p:xfrm>
          <a:off x="7583813" y="1718751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52700F0-8539-7A45-FD03-3C517104CAA2}"/>
              </a:ext>
            </a:extLst>
          </p:cNvPr>
          <p:cNvGraphicFramePr>
            <a:graphicFrameLocks/>
          </p:cNvGraphicFramePr>
          <p:nvPr/>
        </p:nvGraphicFramePr>
        <p:xfrm>
          <a:off x="2629630" y="1407237"/>
          <a:ext cx="6630720" cy="46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DA8B1B-536D-45D4-6448-3197F4EEB0BA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E90D1D-0981-F467-F0D5-5C7E2C9E49D2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621" name="Picture 10">
            <a:extLst>
              <a:ext uri="{FF2B5EF4-FFF2-40B4-BE49-F238E27FC236}">
                <a16:creationId xmlns:a16="http://schemas.microsoft.com/office/drawing/2014/main" id="{E67BA9B4-A4C7-FAC8-2864-DAEF337E0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D75F4D-0D79-E8F7-9F1E-8F17DB9B443F}"/>
              </a:ext>
            </a:extLst>
          </p:cNvPr>
          <p:cNvSpPr txBox="1"/>
          <p:nvPr/>
        </p:nvSpPr>
        <p:spPr>
          <a:xfrm>
            <a:off x="2628900" y="6084888"/>
            <a:ext cx="7564438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Includes a share of costs from the Public Works and CP&amp;DE Departments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Excludes school crossing program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Significant electricity costs for Street Light Maintenance ($2.1m) and Signal Maintenance ($0.7m)</a:t>
            </a:r>
          </a:p>
        </p:txBody>
      </p:sp>
      <p:sp>
        <p:nvSpPr>
          <p:cNvPr id="111623" name="Title 1">
            <a:extLst>
              <a:ext uri="{FF2B5EF4-FFF2-40B4-BE49-F238E27FC236}">
                <a16:creationId xmlns:a16="http://schemas.microsoft.com/office/drawing/2014/main" id="{DF94F878-4099-8317-E180-956CB63F4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Categories, FY 2022/23</a:t>
            </a:r>
          </a:p>
        </p:txBody>
      </p:sp>
      <p:sp>
        <p:nvSpPr>
          <p:cNvPr id="111624" name="TextBox 6">
            <a:extLst>
              <a:ext uri="{FF2B5EF4-FFF2-40B4-BE49-F238E27FC236}">
                <a16:creationId xmlns:a16="http://schemas.microsoft.com/office/drawing/2014/main" id="{0E3FFAE6-81E9-6D0C-24D4-D8A781C7B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3654425"/>
            <a:ext cx="1603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$6,242,339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>
            <a:extLst>
              <a:ext uri="{FF2B5EF4-FFF2-40B4-BE49-F238E27FC236}">
                <a16:creationId xmlns:a16="http://schemas.microsoft.com/office/drawing/2014/main" id="{C98841F4-6344-140B-1456-1D23F1C41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Light Maintenance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B4686E-788B-25F8-BF8B-B0A0DD5E4C5A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6B1EA2-EF71-8BDF-65AF-9626195B8E6D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669" name="Picture 10">
            <a:extLst>
              <a:ext uri="{FF2B5EF4-FFF2-40B4-BE49-F238E27FC236}">
                <a16:creationId xmlns:a16="http://schemas.microsoft.com/office/drawing/2014/main" id="{65CCB16B-6462-92A5-144C-C9ACAEEC7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57D4AA-03FC-15E2-F558-FE64C6FD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200775" cy="5207000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</a:rPr>
              <a:t>Employees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2 positions are funded for this subdivision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u="sng" dirty="0">
                <a:solidFill>
                  <a:srgbClr val="000000"/>
                </a:solidFill>
              </a:rPr>
              <a:t>​</a:t>
            </a:r>
            <a:r>
              <a:rPr lang="en-US" sz="2000" b="1" u="sng" dirty="0">
                <a:solidFill>
                  <a:srgbClr val="000000"/>
                </a:solidFill>
              </a:rPr>
              <a:t>Key Activities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Installation and maintenance of continuous street illumination on highways, and decorative street lighting in the CBD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2,150 (45% LED) lights maintained on highways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465 lights in CBD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2022 program cost was $2.0 million, of which $1.8 million was electricity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7% of highway lights replaced annually (every 14 years)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Goal of every 10 years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Expectation of every 5–7 years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10% of CDB pedestrian lights replaced annually (every 10 years)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ASHTO recommendation of every 7 years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671" name="TextBox 6">
            <a:extLst>
              <a:ext uri="{FF2B5EF4-FFF2-40B4-BE49-F238E27FC236}">
                <a16:creationId xmlns:a16="http://schemas.microsoft.com/office/drawing/2014/main" id="{952D1692-624D-1256-642E-D79417607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009775"/>
            <a:ext cx="3638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Highway Light Replacement Frequency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6B75AE-3E35-2D29-3A0A-68F25D814A02}"/>
              </a:ext>
            </a:extLst>
          </p:cNvPr>
          <p:cNvSpPr/>
          <p:nvPr/>
        </p:nvSpPr>
        <p:spPr>
          <a:xfrm>
            <a:off x="10240963" y="5286375"/>
            <a:ext cx="1914525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3673" name="TextBox 12">
            <a:extLst>
              <a:ext uri="{FF2B5EF4-FFF2-40B4-BE49-F238E27FC236}">
                <a16:creationId xmlns:a16="http://schemas.microsoft.com/office/drawing/2014/main" id="{55F2F2B4-F8BE-6332-79CC-17943DFF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4389438"/>
            <a:ext cx="406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CBD Pedestrian Light Replacement Frequency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4DC29DB-1624-024F-AACE-EA2B3BBF6C79}"/>
              </a:ext>
            </a:extLst>
          </p:cNvPr>
          <p:cNvGraphicFramePr>
            <a:graphicFrameLocks/>
          </p:cNvGraphicFramePr>
          <p:nvPr/>
        </p:nvGraphicFramePr>
        <p:xfrm>
          <a:off x="7741368" y="2354329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18E7EB4-CCCC-D4C0-4CAA-4CF263A9E54D}"/>
              </a:ext>
            </a:extLst>
          </p:cNvPr>
          <p:cNvGraphicFramePr>
            <a:graphicFrameLocks/>
          </p:cNvGraphicFramePr>
          <p:nvPr/>
        </p:nvGraphicFramePr>
        <p:xfrm>
          <a:off x="7741368" y="4728279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5D55D28-43A3-199E-6C0F-E01E50803DC8}"/>
              </a:ext>
            </a:extLst>
          </p:cNvPr>
          <p:cNvSpPr/>
          <p:nvPr/>
        </p:nvSpPr>
        <p:spPr>
          <a:xfrm>
            <a:off x="7753350" y="1582738"/>
            <a:ext cx="4402138" cy="4921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>
            <a:extLst>
              <a:ext uri="{FF2B5EF4-FFF2-40B4-BE49-F238E27FC236}">
                <a16:creationId xmlns:a16="http://schemas.microsoft.com/office/drawing/2014/main" id="{76F862F7-F79A-0B09-9DCA-F3896EE63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Highway Light Replacement Frequency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3046C7-B0BB-BFBC-4F66-D5664027CC1E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BACB13-1609-C58B-AC90-80378F6D47DC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717" name="Picture 10">
            <a:extLst>
              <a:ext uri="{FF2B5EF4-FFF2-40B4-BE49-F238E27FC236}">
                <a16:creationId xmlns:a16="http://schemas.microsoft.com/office/drawing/2014/main" id="{FD4031A0-7F3A-3A80-8B3D-6C770C4D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2">
            <a:extLst>
              <a:ext uri="{FF2B5EF4-FFF2-40B4-BE49-F238E27FC236}">
                <a16:creationId xmlns:a16="http://schemas.microsoft.com/office/drawing/2014/main" id="{1BF38D63-B7EE-A4F9-A11A-B25CE920DBAE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4D022DD-2E98-B826-EC37-131A7848C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115720" name="TextBox 3">
            <a:extLst>
              <a:ext uri="{FF2B5EF4-FFF2-40B4-BE49-F238E27FC236}">
                <a16:creationId xmlns:a16="http://schemas.microsoft.com/office/drawing/2014/main" id="{627C346D-8EB2-2D06-C22D-7994F1726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76363"/>
            <a:ext cx="3638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Highway Light Replacement Frequency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14D55FE-FD7B-6E8A-AFDE-36B037517232}"/>
              </a:ext>
            </a:extLst>
          </p:cNvPr>
          <p:cNvGraphicFramePr>
            <a:graphicFrameLocks/>
          </p:cNvGraphicFramePr>
          <p:nvPr/>
        </p:nvGraphicFramePr>
        <p:xfrm>
          <a:off x="7583813" y="1715534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>
            <a:extLst>
              <a:ext uri="{FF2B5EF4-FFF2-40B4-BE49-F238E27FC236}">
                <a16:creationId xmlns:a16="http://schemas.microsoft.com/office/drawing/2014/main" id="{4B0C46BE-DD50-0E91-C3EF-9D67746DE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CBD Pedestrian Light Replacement Frequency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8E3BC0-84C8-68BE-D9B9-6CFA881A8C7B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93E121-32DE-D924-6BFE-35992EAA4444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765" name="Picture 10">
            <a:extLst>
              <a:ext uri="{FF2B5EF4-FFF2-40B4-BE49-F238E27FC236}">
                <a16:creationId xmlns:a16="http://schemas.microsoft.com/office/drawing/2014/main" id="{24BDD205-E65C-9967-7534-181970B35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2">
            <a:extLst>
              <a:ext uri="{FF2B5EF4-FFF2-40B4-BE49-F238E27FC236}">
                <a16:creationId xmlns:a16="http://schemas.microsoft.com/office/drawing/2014/main" id="{35F20CBB-E553-7B5A-F1E4-7BBCA3931D4F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48CD3A-AEAE-8732-6ED8-88371B046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117768" name="TextBox 3">
            <a:extLst>
              <a:ext uri="{FF2B5EF4-FFF2-40B4-BE49-F238E27FC236}">
                <a16:creationId xmlns:a16="http://schemas.microsoft.com/office/drawing/2014/main" id="{B6F7FCD7-2723-4530-84FB-911BEE6B5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82713"/>
            <a:ext cx="4062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CBD Pedestrian Light Replacement Frequency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56F3E35-C7BB-C623-8DD8-AC24352E166E}"/>
              </a:ext>
            </a:extLst>
          </p:cNvPr>
          <p:cNvGraphicFramePr>
            <a:graphicFrameLocks/>
          </p:cNvGraphicFramePr>
          <p:nvPr/>
        </p:nvGraphicFramePr>
        <p:xfrm>
          <a:off x="7583813" y="1721206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162C7F5-1B87-510D-6F8E-E5C6642A2B2B}"/>
              </a:ext>
            </a:extLst>
          </p:cNvPr>
          <p:cNvGraphicFramePr>
            <a:graphicFrameLocks/>
          </p:cNvGraphicFramePr>
          <p:nvPr/>
        </p:nvGraphicFramePr>
        <p:xfrm>
          <a:off x="2629630" y="1407237"/>
          <a:ext cx="6630720" cy="46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75B08-C916-7E5A-EA05-BD795D0E424E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53C9EA-4BAB-0AA2-3543-41E8FDB3438C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813" name="Picture 10">
            <a:extLst>
              <a:ext uri="{FF2B5EF4-FFF2-40B4-BE49-F238E27FC236}">
                <a16:creationId xmlns:a16="http://schemas.microsoft.com/office/drawing/2014/main" id="{B47EE555-C00F-DCE0-1D68-1B07152A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6932E2-3F85-7704-0E7C-D264F186F7FE}"/>
              </a:ext>
            </a:extLst>
          </p:cNvPr>
          <p:cNvSpPr txBox="1"/>
          <p:nvPr/>
        </p:nvSpPr>
        <p:spPr>
          <a:xfrm>
            <a:off x="2628900" y="6084888"/>
            <a:ext cx="7564438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Includes a share of costs from the Public Works and CP&amp;DE Departments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Excludes school crossing program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Significant electricity costs for Street Light Maintenance ($2.1m) and Signal Maintenance ($0.7m)</a:t>
            </a:r>
          </a:p>
        </p:txBody>
      </p:sp>
      <p:sp>
        <p:nvSpPr>
          <p:cNvPr id="119815" name="Title 1">
            <a:extLst>
              <a:ext uri="{FF2B5EF4-FFF2-40B4-BE49-F238E27FC236}">
                <a16:creationId xmlns:a16="http://schemas.microsoft.com/office/drawing/2014/main" id="{AFC40F38-C07A-29D6-B1FC-D76DCAA84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Categories, FY 2022/23</a:t>
            </a:r>
          </a:p>
        </p:txBody>
      </p:sp>
      <p:sp>
        <p:nvSpPr>
          <p:cNvPr id="119816" name="TextBox 6">
            <a:extLst>
              <a:ext uri="{FF2B5EF4-FFF2-40B4-BE49-F238E27FC236}">
                <a16:creationId xmlns:a16="http://schemas.microsoft.com/office/drawing/2014/main" id="{29442DE6-C6E0-5D12-47B6-43F94484C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3654425"/>
            <a:ext cx="1603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$6,242,339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56A84BE-3FC1-F4D9-6DE3-5CCA42A5AD31}"/>
              </a:ext>
            </a:extLst>
          </p:cNvPr>
          <p:cNvSpPr txBox="1"/>
          <p:nvPr/>
        </p:nvSpPr>
        <p:spPr>
          <a:xfrm>
            <a:off x="5775325" y="1011238"/>
            <a:ext cx="641350" cy="107950"/>
          </a:xfrm>
          <a:prstGeom prst="rect">
            <a:avLst/>
          </a:prstGeom>
        </p:spPr>
        <p:txBody>
          <a:bodyPr lIns="0" tIns="6427" rIns="0" bIns="0">
            <a:spAutoFit/>
          </a:bodyPr>
          <a:lstStyle/>
          <a:p>
            <a:pPr eaLnBrk="1" fontAlgn="auto" hangingPunct="1">
              <a:spcBef>
                <a:spcPts val="51"/>
              </a:spcBef>
              <a:spcAft>
                <a:spcPts val="0"/>
              </a:spcAft>
              <a:defRPr/>
            </a:pPr>
            <a:r>
              <a:rPr sz="651" kern="0" dirty="0">
                <a:solidFill>
                  <a:srgbClr val="FFFFFF"/>
                </a:solidFill>
                <a:latin typeface="Segoe UI"/>
                <a:cs typeface="Segoe UI"/>
              </a:rPr>
              <a:t>Power</a:t>
            </a:r>
            <a:r>
              <a:rPr sz="651" kern="0" spc="-14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51" kern="0" dirty="0">
                <a:solidFill>
                  <a:srgbClr val="FFFFFF"/>
                </a:solidFill>
                <a:latin typeface="Segoe UI"/>
                <a:cs typeface="Segoe UI"/>
              </a:rPr>
              <a:t>BI</a:t>
            </a:r>
            <a:r>
              <a:rPr sz="651" kern="0" spc="-11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51" kern="0" spc="-8" dirty="0">
                <a:solidFill>
                  <a:srgbClr val="FFFFFF"/>
                </a:solidFill>
                <a:latin typeface="Segoe UI"/>
                <a:cs typeface="Segoe UI"/>
              </a:rPr>
              <a:t>Desktop</a:t>
            </a:r>
            <a:endParaRPr sz="651" kern="0" dirty="0">
              <a:solidFill>
                <a:sysClr val="windowText" lastClr="000000"/>
              </a:solidFill>
              <a:latin typeface="Segoe UI"/>
              <a:cs typeface="Segoe UI"/>
            </a:endParaRPr>
          </a:p>
        </p:txBody>
      </p:sp>
      <p:sp>
        <p:nvSpPr>
          <p:cNvPr id="3075" name="object 54">
            <a:extLst>
              <a:ext uri="{FF2B5EF4-FFF2-40B4-BE49-F238E27FC236}">
                <a16:creationId xmlns:a16="http://schemas.microsoft.com/office/drawing/2014/main" id="{A7A52A53-135C-725E-9E5E-7714697052C3}"/>
              </a:ext>
            </a:extLst>
          </p:cNvPr>
          <p:cNvSpPr>
            <a:spLocks/>
          </p:cNvSpPr>
          <p:nvPr/>
        </p:nvSpPr>
        <p:spPr bwMode="auto">
          <a:xfrm>
            <a:off x="5578475" y="2297113"/>
            <a:ext cx="6350" cy="6350"/>
          </a:xfrm>
          <a:custGeom>
            <a:avLst/>
            <a:gdLst>
              <a:gd name="T0" fmla="*/ 2462 w 9525"/>
              <a:gd name="T1" fmla="*/ 386 h 10160"/>
              <a:gd name="T2" fmla="*/ 0 w 9525"/>
              <a:gd name="T3" fmla="*/ 386 h 10160"/>
              <a:gd name="T4" fmla="*/ 0 w 9525"/>
              <a:gd name="T5" fmla="*/ 0 h 10160"/>
              <a:gd name="T6" fmla="*/ 2462 w 9525"/>
              <a:gd name="T7" fmla="*/ 0 h 10160"/>
              <a:gd name="T8" fmla="*/ 2462 w 9525"/>
              <a:gd name="T9" fmla="*/ 386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9" y="9539"/>
                </a:moveTo>
                <a:lnTo>
                  <a:pt x="0" y="9539"/>
                </a:lnTo>
                <a:lnTo>
                  <a:pt x="0" y="0"/>
                </a:lnTo>
                <a:lnTo>
                  <a:pt x="9529" y="0"/>
                </a:lnTo>
                <a:lnTo>
                  <a:pt x="9529" y="9539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076" name="object 77">
            <a:extLst>
              <a:ext uri="{FF2B5EF4-FFF2-40B4-BE49-F238E27FC236}">
                <a16:creationId xmlns:a16="http://schemas.microsoft.com/office/drawing/2014/main" id="{E7EB7ABF-A6F6-B488-AB1B-C772621C23D2}"/>
              </a:ext>
            </a:extLst>
          </p:cNvPr>
          <p:cNvSpPr>
            <a:spLocks/>
          </p:cNvSpPr>
          <p:nvPr/>
        </p:nvSpPr>
        <p:spPr bwMode="auto">
          <a:xfrm>
            <a:off x="6249988" y="2297113"/>
            <a:ext cx="4762" cy="6350"/>
          </a:xfrm>
          <a:custGeom>
            <a:avLst/>
            <a:gdLst>
              <a:gd name="T0" fmla="*/ 645 w 9525"/>
              <a:gd name="T1" fmla="*/ 386 h 10160"/>
              <a:gd name="T2" fmla="*/ 0 w 9525"/>
              <a:gd name="T3" fmla="*/ 386 h 10160"/>
              <a:gd name="T4" fmla="*/ 0 w 9525"/>
              <a:gd name="T5" fmla="*/ 0 h 10160"/>
              <a:gd name="T6" fmla="*/ 645 w 9525"/>
              <a:gd name="T7" fmla="*/ 0 h 10160"/>
              <a:gd name="T8" fmla="*/ 645 w 9525"/>
              <a:gd name="T9" fmla="*/ 386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9" y="9539"/>
                </a:moveTo>
                <a:lnTo>
                  <a:pt x="0" y="9539"/>
                </a:lnTo>
                <a:lnTo>
                  <a:pt x="0" y="0"/>
                </a:lnTo>
                <a:lnTo>
                  <a:pt x="9529" y="0"/>
                </a:lnTo>
                <a:lnTo>
                  <a:pt x="9529" y="9539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077" name="object 100">
            <a:extLst>
              <a:ext uri="{FF2B5EF4-FFF2-40B4-BE49-F238E27FC236}">
                <a16:creationId xmlns:a16="http://schemas.microsoft.com/office/drawing/2014/main" id="{B6CC31D2-C635-6C06-CEE9-0DA9EAD20796}"/>
              </a:ext>
            </a:extLst>
          </p:cNvPr>
          <p:cNvSpPr>
            <a:spLocks/>
          </p:cNvSpPr>
          <p:nvPr/>
        </p:nvSpPr>
        <p:spPr bwMode="auto">
          <a:xfrm>
            <a:off x="6918325" y="2297113"/>
            <a:ext cx="6350" cy="6350"/>
          </a:xfrm>
          <a:custGeom>
            <a:avLst/>
            <a:gdLst>
              <a:gd name="T0" fmla="*/ 645 w 9525"/>
              <a:gd name="T1" fmla="*/ 386 h 10160"/>
              <a:gd name="T2" fmla="*/ 0 w 9525"/>
              <a:gd name="T3" fmla="*/ 386 h 10160"/>
              <a:gd name="T4" fmla="*/ 0 w 9525"/>
              <a:gd name="T5" fmla="*/ 0 h 10160"/>
              <a:gd name="T6" fmla="*/ 645 w 9525"/>
              <a:gd name="T7" fmla="*/ 0 h 10160"/>
              <a:gd name="T8" fmla="*/ 645 w 9525"/>
              <a:gd name="T9" fmla="*/ 386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9" y="9539"/>
                </a:moveTo>
                <a:lnTo>
                  <a:pt x="0" y="9539"/>
                </a:lnTo>
                <a:lnTo>
                  <a:pt x="0" y="0"/>
                </a:lnTo>
                <a:lnTo>
                  <a:pt x="9529" y="0"/>
                </a:lnTo>
                <a:lnTo>
                  <a:pt x="9529" y="9539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078" name="object 101">
            <a:extLst>
              <a:ext uri="{FF2B5EF4-FFF2-40B4-BE49-F238E27FC236}">
                <a16:creationId xmlns:a16="http://schemas.microsoft.com/office/drawing/2014/main" id="{D4A782D0-BC60-574F-9C96-8A15009269E4}"/>
              </a:ext>
            </a:extLst>
          </p:cNvPr>
          <p:cNvSpPr>
            <a:spLocks/>
          </p:cNvSpPr>
          <p:nvPr/>
        </p:nvSpPr>
        <p:spPr bwMode="auto">
          <a:xfrm>
            <a:off x="6918325" y="2255838"/>
            <a:ext cx="6350" cy="7937"/>
          </a:xfrm>
          <a:custGeom>
            <a:avLst/>
            <a:gdLst>
              <a:gd name="T0" fmla="*/ 645 w 9525"/>
              <a:gd name="T1" fmla="*/ 1470 h 10160"/>
              <a:gd name="T2" fmla="*/ 0 w 9525"/>
              <a:gd name="T3" fmla="*/ 1470 h 10160"/>
              <a:gd name="T4" fmla="*/ 0 w 9525"/>
              <a:gd name="T5" fmla="*/ 0 h 10160"/>
              <a:gd name="T6" fmla="*/ 645 w 9525"/>
              <a:gd name="T7" fmla="*/ 0 h 10160"/>
              <a:gd name="T8" fmla="*/ 645 w 9525"/>
              <a:gd name="T9" fmla="*/ 1470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9" y="9539"/>
                </a:moveTo>
                <a:lnTo>
                  <a:pt x="0" y="9539"/>
                </a:lnTo>
                <a:lnTo>
                  <a:pt x="0" y="0"/>
                </a:lnTo>
                <a:lnTo>
                  <a:pt x="9529" y="0"/>
                </a:lnTo>
                <a:lnTo>
                  <a:pt x="9529" y="9539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079" name="object 102">
            <a:extLst>
              <a:ext uri="{FF2B5EF4-FFF2-40B4-BE49-F238E27FC236}">
                <a16:creationId xmlns:a16="http://schemas.microsoft.com/office/drawing/2014/main" id="{D0851E80-E0D7-D406-F4C5-47EBFFD31A56}"/>
              </a:ext>
            </a:extLst>
          </p:cNvPr>
          <p:cNvSpPr>
            <a:spLocks/>
          </p:cNvSpPr>
          <p:nvPr/>
        </p:nvSpPr>
        <p:spPr bwMode="auto">
          <a:xfrm>
            <a:off x="6918325" y="2214563"/>
            <a:ext cx="6350" cy="7937"/>
          </a:xfrm>
          <a:custGeom>
            <a:avLst/>
            <a:gdLst>
              <a:gd name="T0" fmla="*/ 645 w 9525"/>
              <a:gd name="T1" fmla="*/ 1470 h 10160"/>
              <a:gd name="T2" fmla="*/ 0 w 9525"/>
              <a:gd name="T3" fmla="*/ 1470 h 10160"/>
              <a:gd name="T4" fmla="*/ 0 w 9525"/>
              <a:gd name="T5" fmla="*/ 0 h 10160"/>
              <a:gd name="T6" fmla="*/ 645 w 9525"/>
              <a:gd name="T7" fmla="*/ 0 h 10160"/>
              <a:gd name="T8" fmla="*/ 645 w 9525"/>
              <a:gd name="T9" fmla="*/ 1470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9" y="9539"/>
                </a:moveTo>
                <a:lnTo>
                  <a:pt x="0" y="9539"/>
                </a:lnTo>
                <a:lnTo>
                  <a:pt x="0" y="0"/>
                </a:lnTo>
                <a:lnTo>
                  <a:pt x="9529" y="0"/>
                </a:lnTo>
                <a:lnTo>
                  <a:pt x="9529" y="9539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080" name="object 103">
            <a:extLst>
              <a:ext uri="{FF2B5EF4-FFF2-40B4-BE49-F238E27FC236}">
                <a16:creationId xmlns:a16="http://schemas.microsoft.com/office/drawing/2014/main" id="{0EA6FA36-B9CE-DBD7-4840-159191430EF2}"/>
              </a:ext>
            </a:extLst>
          </p:cNvPr>
          <p:cNvSpPr>
            <a:spLocks/>
          </p:cNvSpPr>
          <p:nvPr/>
        </p:nvSpPr>
        <p:spPr bwMode="auto">
          <a:xfrm>
            <a:off x="6918325" y="2173288"/>
            <a:ext cx="6350" cy="6350"/>
          </a:xfrm>
          <a:custGeom>
            <a:avLst/>
            <a:gdLst>
              <a:gd name="T0" fmla="*/ 645 w 9525"/>
              <a:gd name="T1" fmla="*/ 2001 h 10160"/>
              <a:gd name="T2" fmla="*/ 0 w 9525"/>
              <a:gd name="T3" fmla="*/ 2001 h 10160"/>
              <a:gd name="T4" fmla="*/ 0 w 9525"/>
              <a:gd name="T5" fmla="*/ 0 h 10160"/>
              <a:gd name="T6" fmla="*/ 645 w 9525"/>
              <a:gd name="T7" fmla="*/ 0 h 10160"/>
              <a:gd name="T8" fmla="*/ 645 w 9525"/>
              <a:gd name="T9" fmla="*/ 2001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9" y="9539"/>
                </a:moveTo>
                <a:lnTo>
                  <a:pt x="0" y="9539"/>
                </a:lnTo>
                <a:lnTo>
                  <a:pt x="0" y="0"/>
                </a:lnTo>
                <a:lnTo>
                  <a:pt x="9529" y="0"/>
                </a:lnTo>
                <a:lnTo>
                  <a:pt x="9529" y="9539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081" name="object 104">
            <a:extLst>
              <a:ext uri="{FF2B5EF4-FFF2-40B4-BE49-F238E27FC236}">
                <a16:creationId xmlns:a16="http://schemas.microsoft.com/office/drawing/2014/main" id="{0B273C2B-5568-F5C0-0B24-53580C17BDBE}"/>
              </a:ext>
            </a:extLst>
          </p:cNvPr>
          <p:cNvSpPr>
            <a:spLocks/>
          </p:cNvSpPr>
          <p:nvPr/>
        </p:nvSpPr>
        <p:spPr bwMode="auto">
          <a:xfrm>
            <a:off x="6918325" y="2132013"/>
            <a:ext cx="6350" cy="6350"/>
          </a:xfrm>
          <a:custGeom>
            <a:avLst/>
            <a:gdLst>
              <a:gd name="T0" fmla="*/ 645 w 9525"/>
              <a:gd name="T1" fmla="*/ 2001 h 10160"/>
              <a:gd name="T2" fmla="*/ 0 w 9525"/>
              <a:gd name="T3" fmla="*/ 2001 h 10160"/>
              <a:gd name="T4" fmla="*/ 0 w 9525"/>
              <a:gd name="T5" fmla="*/ 0 h 10160"/>
              <a:gd name="T6" fmla="*/ 645 w 9525"/>
              <a:gd name="T7" fmla="*/ 0 h 10160"/>
              <a:gd name="T8" fmla="*/ 645 w 9525"/>
              <a:gd name="T9" fmla="*/ 2001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9" y="9539"/>
                </a:moveTo>
                <a:lnTo>
                  <a:pt x="0" y="9539"/>
                </a:lnTo>
                <a:lnTo>
                  <a:pt x="0" y="0"/>
                </a:lnTo>
                <a:lnTo>
                  <a:pt x="9529" y="0"/>
                </a:lnTo>
                <a:lnTo>
                  <a:pt x="9529" y="9539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134" name="object 134">
            <a:extLst>
              <a:ext uri="{FF2B5EF4-FFF2-40B4-BE49-F238E27FC236}">
                <a16:creationId xmlns:a16="http://schemas.microsoft.com/office/drawing/2014/main" id="{897FD33A-C302-EEB5-66CA-D89157D25544}"/>
              </a:ext>
            </a:extLst>
          </p:cNvPr>
          <p:cNvSpPr txBox="1"/>
          <p:nvPr/>
        </p:nvSpPr>
        <p:spPr>
          <a:xfrm>
            <a:off x="1689100" y="949325"/>
            <a:ext cx="8813800" cy="585788"/>
          </a:xfrm>
          <a:prstGeom prst="rect">
            <a:avLst/>
          </a:prstGeom>
          <a:solidFill>
            <a:srgbClr val="094680"/>
          </a:solidFill>
        </p:spPr>
        <p:txBody>
          <a:bodyPr lIns="0" tIns="9181" rIns="0" bIns="0">
            <a:spAutoFit/>
          </a:bodyPr>
          <a:lstStyle/>
          <a:p>
            <a:pPr marL="34429" eaLnBrk="1" fontAlgn="auto" hangingPunct="1">
              <a:spcBef>
                <a:spcPts val="72"/>
              </a:spcBef>
              <a:spcAft>
                <a:spcPts val="0"/>
              </a:spcAft>
              <a:defRPr/>
            </a:pPr>
            <a:r>
              <a:rPr lang="en-US" sz="3750" kern="0" dirty="0">
                <a:solidFill>
                  <a:srgbClr val="FFFFFF"/>
                </a:solidFill>
                <a:latin typeface="Times New Roman"/>
                <a:cs typeface="Times New Roman"/>
              </a:rPr>
              <a:t>Public Works Department</a:t>
            </a:r>
            <a:endParaRPr sz="375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3083" name="object 154">
            <a:extLst>
              <a:ext uri="{FF2B5EF4-FFF2-40B4-BE49-F238E27FC236}">
                <a16:creationId xmlns:a16="http://schemas.microsoft.com/office/drawing/2014/main" id="{25AFA23C-06A9-3B9C-8DED-437EA3C4606B}"/>
              </a:ext>
            </a:extLst>
          </p:cNvPr>
          <p:cNvSpPr>
            <a:spLocks/>
          </p:cNvSpPr>
          <p:nvPr/>
        </p:nvSpPr>
        <p:spPr bwMode="auto">
          <a:xfrm>
            <a:off x="10079038" y="5116513"/>
            <a:ext cx="6350" cy="9525"/>
          </a:xfrm>
          <a:custGeom>
            <a:avLst/>
            <a:gdLst>
              <a:gd name="T0" fmla="*/ 2459 w 9525"/>
              <a:gd name="T1" fmla="*/ 5969 h 10160"/>
              <a:gd name="T2" fmla="*/ 0 w 9525"/>
              <a:gd name="T3" fmla="*/ 5969 h 10160"/>
              <a:gd name="T4" fmla="*/ 0 w 9525"/>
              <a:gd name="T5" fmla="*/ 0 h 10160"/>
              <a:gd name="T6" fmla="*/ 2459 w 9525"/>
              <a:gd name="T7" fmla="*/ 0 h 10160"/>
              <a:gd name="T8" fmla="*/ 2459 w 9525"/>
              <a:gd name="T9" fmla="*/ 5969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0" y="9531"/>
                </a:moveTo>
                <a:lnTo>
                  <a:pt x="0" y="9531"/>
                </a:lnTo>
                <a:lnTo>
                  <a:pt x="0" y="0"/>
                </a:lnTo>
                <a:lnTo>
                  <a:pt x="9520" y="0"/>
                </a:lnTo>
                <a:lnTo>
                  <a:pt x="9520" y="9531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084" name="object 160">
            <a:extLst>
              <a:ext uri="{FF2B5EF4-FFF2-40B4-BE49-F238E27FC236}">
                <a16:creationId xmlns:a16="http://schemas.microsoft.com/office/drawing/2014/main" id="{55533A88-EC0A-FC5B-5910-B0EA0DA27091}"/>
              </a:ext>
            </a:extLst>
          </p:cNvPr>
          <p:cNvSpPr>
            <a:spLocks/>
          </p:cNvSpPr>
          <p:nvPr/>
        </p:nvSpPr>
        <p:spPr bwMode="auto">
          <a:xfrm>
            <a:off x="7231063" y="4452938"/>
            <a:ext cx="6350" cy="6350"/>
          </a:xfrm>
          <a:custGeom>
            <a:avLst/>
            <a:gdLst>
              <a:gd name="T0" fmla="*/ 645 w 9525"/>
              <a:gd name="T1" fmla="*/ 385 h 10160"/>
              <a:gd name="T2" fmla="*/ 0 w 9525"/>
              <a:gd name="T3" fmla="*/ 385 h 10160"/>
              <a:gd name="T4" fmla="*/ 0 w 9525"/>
              <a:gd name="T5" fmla="*/ 0 h 10160"/>
              <a:gd name="T6" fmla="*/ 645 w 9525"/>
              <a:gd name="T7" fmla="*/ 0 h 10160"/>
              <a:gd name="T8" fmla="*/ 645 w 9525"/>
              <a:gd name="T9" fmla="*/ 385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0" y="9531"/>
                </a:moveTo>
                <a:lnTo>
                  <a:pt x="0" y="9531"/>
                </a:lnTo>
                <a:lnTo>
                  <a:pt x="0" y="0"/>
                </a:lnTo>
                <a:lnTo>
                  <a:pt x="9520" y="0"/>
                </a:lnTo>
                <a:lnTo>
                  <a:pt x="9520" y="9531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085" name="object 161">
            <a:extLst>
              <a:ext uri="{FF2B5EF4-FFF2-40B4-BE49-F238E27FC236}">
                <a16:creationId xmlns:a16="http://schemas.microsoft.com/office/drawing/2014/main" id="{E2E2F7CA-310B-337B-FB1A-5CE267EE98F2}"/>
              </a:ext>
            </a:extLst>
          </p:cNvPr>
          <p:cNvSpPr>
            <a:spLocks/>
          </p:cNvSpPr>
          <p:nvPr/>
        </p:nvSpPr>
        <p:spPr bwMode="auto">
          <a:xfrm>
            <a:off x="7272338" y="4452938"/>
            <a:ext cx="6350" cy="6350"/>
          </a:xfrm>
          <a:custGeom>
            <a:avLst/>
            <a:gdLst>
              <a:gd name="T0" fmla="*/ 2459 w 9525"/>
              <a:gd name="T1" fmla="*/ 385 h 10160"/>
              <a:gd name="T2" fmla="*/ 0 w 9525"/>
              <a:gd name="T3" fmla="*/ 385 h 10160"/>
              <a:gd name="T4" fmla="*/ 0 w 9525"/>
              <a:gd name="T5" fmla="*/ 0 h 10160"/>
              <a:gd name="T6" fmla="*/ 2459 w 9525"/>
              <a:gd name="T7" fmla="*/ 0 h 10160"/>
              <a:gd name="T8" fmla="*/ 2459 w 9525"/>
              <a:gd name="T9" fmla="*/ 385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0" y="9531"/>
                </a:moveTo>
                <a:lnTo>
                  <a:pt x="0" y="9531"/>
                </a:lnTo>
                <a:lnTo>
                  <a:pt x="0" y="0"/>
                </a:lnTo>
                <a:lnTo>
                  <a:pt x="9520" y="0"/>
                </a:lnTo>
                <a:lnTo>
                  <a:pt x="9520" y="9531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086" name="object 162">
            <a:extLst>
              <a:ext uri="{FF2B5EF4-FFF2-40B4-BE49-F238E27FC236}">
                <a16:creationId xmlns:a16="http://schemas.microsoft.com/office/drawing/2014/main" id="{1BEEEAA9-8E7B-BB03-EB83-741B221036E9}"/>
              </a:ext>
            </a:extLst>
          </p:cNvPr>
          <p:cNvSpPr>
            <a:spLocks/>
          </p:cNvSpPr>
          <p:nvPr/>
        </p:nvSpPr>
        <p:spPr bwMode="auto">
          <a:xfrm>
            <a:off x="10079038" y="4452938"/>
            <a:ext cx="6350" cy="6350"/>
          </a:xfrm>
          <a:custGeom>
            <a:avLst/>
            <a:gdLst>
              <a:gd name="T0" fmla="*/ 2459 w 9525"/>
              <a:gd name="T1" fmla="*/ 385 h 10160"/>
              <a:gd name="T2" fmla="*/ 0 w 9525"/>
              <a:gd name="T3" fmla="*/ 385 h 10160"/>
              <a:gd name="T4" fmla="*/ 0 w 9525"/>
              <a:gd name="T5" fmla="*/ 0 h 10160"/>
              <a:gd name="T6" fmla="*/ 2459 w 9525"/>
              <a:gd name="T7" fmla="*/ 0 h 10160"/>
              <a:gd name="T8" fmla="*/ 2459 w 9525"/>
              <a:gd name="T9" fmla="*/ 385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0" y="9531"/>
                </a:moveTo>
                <a:lnTo>
                  <a:pt x="0" y="9531"/>
                </a:lnTo>
                <a:lnTo>
                  <a:pt x="0" y="0"/>
                </a:lnTo>
                <a:lnTo>
                  <a:pt x="9520" y="0"/>
                </a:lnTo>
                <a:lnTo>
                  <a:pt x="9520" y="9531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087" name="object 164">
            <a:extLst>
              <a:ext uri="{FF2B5EF4-FFF2-40B4-BE49-F238E27FC236}">
                <a16:creationId xmlns:a16="http://schemas.microsoft.com/office/drawing/2014/main" id="{B895C9FB-88D2-1823-51E6-D308D1B1EE14}"/>
              </a:ext>
            </a:extLst>
          </p:cNvPr>
          <p:cNvSpPr>
            <a:spLocks/>
          </p:cNvSpPr>
          <p:nvPr/>
        </p:nvSpPr>
        <p:spPr bwMode="auto">
          <a:xfrm>
            <a:off x="7231063" y="3787775"/>
            <a:ext cx="6350" cy="6350"/>
          </a:xfrm>
          <a:custGeom>
            <a:avLst/>
            <a:gdLst>
              <a:gd name="T0" fmla="*/ 645 w 9525"/>
              <a:gd name="T1" fmla="*/ 385 h 10160"/>
              <a:gd name="T2" fmla="*/ 0 w 9525"/>
              <a:gd name="T3" fmla="*/ 385 h 10160"/>
              <a:gd name="T4" fmla="*/ 0 w 9525"/>
              <a:gd name="T5" fmla="*/ 0 h 10160"/>
              <a:gd name="T6" fmla="*/ 645 w 9525"/>
              <a:gd name="T7" fmla="*/ 0 h 10160"/>
              <a:gd name="T8" fmla="*/ 645 w 9525"/>
              <a:gd name="T9" fmla="*/ 385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0" y="9531"/>
                </a:moveTo>
                <a:lnTo>
                  <a:pt x="0" y="9531"/>
                </a:lnTo>
                <a:lnTo>
                  <a:pt x="0" y="0"/>
                </a:lnTo>
                <a:lnTo>
                  <a:pt x="9520" y="0"/>
                </a:lnTo>
                <a:lnTo>
                  <a:pt x="9520" y="9531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088" name="object 165">
            <a:extLst>
              <a:ext uri="{FF2B5EF4-FFF2-40B4-BE49-F238E27FC236}">
                <a16:creationId xmlns:a16="http://schemas.microsoft.com/office/drawing/2014/main" id="{7A04EE14-3C58-8EAB-6601-502E1775544F}"/>
              </a:ext>
            </a:extLst>
          </p:cNvPr>
          <p:cNvSpPr>
            <a:spLocks/>
          </p:cNvSpPr>
          <p:nvPr/>
        </p:nvSpPr>
        <p:spPr bwMode="auto">
          <a:xfrm>
            <a:off x="7272338" y="3787775"/>
            <a:ext cx="6350" cy="6350"/>
          </a:xfrm>
          <a:custGeom>
            <a:avLst/>
            <a:gdLst>
              <a:gd name="T0" fmla="*/ 2459 w 9525"/>
              <a:gd name="T1" fmla="*/ 385 h 10160"/>
              <a:gd name="T2" fmla="*/ 0 w 9525"/>
              <a:gd name="T3" fmla="*/ 385 h 10160"/>
              <a:gd name="T4" fmla="*/ 0 w 9525"/>
              <a:gd name="T5" fmla="*/ 0 h 10160"/>
              <a:gd name="T6" fmla="*/ 2459 w 9525"/>
              <a:gd name="T7" fmla="*/ 0 h 10160"/>
              <a:gd name="T8" fmla="*/ 2459 w 9525"/>
              <a:gd name="T9" fmla="*/ 385 h 10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5" h="10160">
                <a:moveTo>
                  <a:pt x="9520" y="9531"/>
                </a:moveTo>
                <a:lnTo>
                  <a:pt x="0" y="9531"/>
                </a:lnTo>
                <a:lnTo>
                  <a:pt x="0" y="0"/>
                </a:lnTo>
                <a:lnTo>
                  <a:pt x="9520" y="0"/>
                </a:lnTo>
                <a:lnTo>
                  <a:pt x="9520" y="9531"/>
                </a:lnTo>
                <a:close/>
              </a:path>
            </a:pathLst>
          </a:custGeom>
          <a:solidFill>
            <a:srgbClr val="C7C6C3"/>
          </a:solid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089" name="TextBox 71">
            <a:extLst>
              <a:ext uri="{FF2B5EF4-FFF2-40B4-BE49-F238E27FC236}">
                <a16:creationId xmlns:a16="http://schemas.microsoft.com/office/drawing/2014/main" id="{9E539A19-5622-2DCA-E644-281761935B01}"/>
              </a:ext>
            </a:extLst>
          </p:cNvPr>
          <p:cNvSpPr>
            <a:spLocks/>
          </p:cNvSpPr>
          <p:nvPr/>
        </p:nvSpPr>
        <p:spPr bwMode="auto">
          <a:xfrm>
            <a:off x="2027238" y="1714500"/>
            <a:ext cx="7854950" cy="3900488"/>
          </a:xfrm>
          <a:custGeom>
            <a:avLst/>
            <a:gdLst>
              <a:gd name="T0" fmla="*/ 0 w 10371297"/>
              <a:gd name="T1" fmla="*/ 0 h 4247317"/>
              <a:gd name="T2" fmla="*/ 297914 w 10371297"/>
              <a:gd name="T3" fmla="*/ 0 h 4247317"/>
              <a:gd name="T4" fmla="*/ 763404 w 10371297"/>
              <a:gd name="T5" fmla="*/ 0 h 4247317"/>
              <a:gd name="T6" fmla="*/ 1396471 w 10371297"/>
              <a:gd name="T7" fmla="*/ 0 h 4247317"/>
              <a:gd name="T8" fmla="*/ 2029538 w 10371297"/>
              <a:gd name="T9" fmla="*/ 0 h 4247317"/>
              <a:gd name="T10" fmla="*/ 2578816 w 10371297"/>
              <a:gd name="T11" fmla="*/ 0 h 4247317"/>
              <a:gd name="T12" fmla="*/ 3044306 w 10371297"/>
              <a:gd name="T13" fmla="*/ 0 h 4247317"/>
              <a:gd name="T14" fmla="*/ 3593585 w 10371297"/>
              <a:gd name="T15" fmla="*/ 0 h 4247317"/>
              <a:gd name="T16" fmla="*/ 3975287 w 10371297"/>
              <a:gd name="T17" fmla="*/ 0 h 4247317"/>
              <a:gd name="T18" fmla="*/ 4608353 w 10371297"/>
              <a:gd name="T19" fmla="*/ 0 h 4247317"/>
              <a:gd name="T20" fmla="*/ 5073844 w 10371297"/>
              <a:gd name="T21" fmla="*/ 0 h 4247317"/>
              <a:gd name="T22" fmla="*/ 5539335 w 10371297"/>
              <a:gd name="T23" fmla="*/ 0 h 4247317"/>
              <a:gd name="T24" fmla="*/ 6004825 w 10371297"/>
              <a:gd name="T25" fmla="*/ 0 h 4247317"/>
              <a:gd name="T26" fmla="*/ 6386527 w 10371297"/>
              <a:gd name="T27" fmla="*/ 0 h 4247317"/>
              <a:gd name="T28" fmla="*/ 6684440 w 10371297"/>
              <a:gd name="T29" fmla="*/ 0 h 4247317"/>
              <a:gd name="T30" fmla="*/ 7233719 w 10371297"/>
              <a:gd name="T31" fmla="*/ 0 h 4247317"/>
              <a:gd name="T32" fmla="*/ 7782998 w 10371297"/>
              <a:gd name="T33" fmla="*/ 0 h 4247317"/>
              <a:gd name="T34" fmla="*/ 8378825 w 10371297"/>
              <a:gd name="T35" fmla="*/ 0 h 4247317"/>
              <a:gd name="T36" fmla="*/ 8378825 w 10371297"/>
              <a:gd name="T37" fmla="*/ 560923 h 4247317"/>
              <a:gd name="T38" fmla="*/ 8378825 w 10371297"/>
              <a:gd name="T39" fmla="*/ 1163396 h 4247317"/>
              <a:gd name="T40" fmla="*/ 8378825 w 10371297"/>
              <a:gd name="T41" fmla="*/ 1641218 h 4247317"/>
              <a:gd name="T42" fmla="*/ 8378825 w 10371297"/>
              <a:gd name="T43" fmla="*/ 2035942 h 4247317"/>
              <a:gd name="T44" fmla="*/ 8378825 w 10371297"/>
              <a:gd name="T45" fmla="*/ 2472216 h 4247317"/>
              <a:gd name="T46" fmla="*/ 8378825 w 10371297"/>
              <a:gd name="T47" fmla="*/ 2950039 h 4247317"/>
              <a:gd name="T48" fmla="*/ 8378825 w 10371297"/>
              <a:gd name="T49" fmla="*/ 3469412 h 4247317"/>
              <a:gd name="T50" fmla="*/ 8378825 w 10371297"/>
              <a:gd name="T51" fmla="*/ 4154984 h 4247317"/>
              <a:gd name="T52" fmla="*/ 7913335 w 10371297"/>
              <a:gd name="T53" fmla="*/ 4154984 h 4247317"/>
              <a:gd name="T54" fmla="*/ 7364056 w 10371297"/>
              <a:gd name="T55" fmla="*/ 4154984 h 4247317"/>
              <a:gd name="T56" fmla="*/ 6814778 w 10371297"/>
              <a:gd name="T57" fmla="*/ 4154984 h 4247317"/>
              <a:gd name="T58" fmla="*/ 6433075 w 10371297"/>
              <a:gd name="T59" fmla="*/ 4154984 h 4247317"/>
              <a:gd name="T60" fmla="*/ 6218950 w 10371297"/>
              <a:gd name="T61" fmla="*/ 4154984 h 4247317"/>
              <a:gd name="T62" fmla="*/ 6004825 w 10371297"/>
              <a:gd name="T63" fmla="*/ 4154984 h 4247317"/>
              <a:gd name="T64" fmla="*/ 5455546 w 10371297"/>
              <a:gd name="T65" fmla="*/ 4154984 h 4247317"/>
              <a:gd name="T66" fmla="*/ 5073844 w 10371297"/>
              <a:gd name="T67" fmla="*/ 4154984 h 4247317"/>
              <a:gd name="T68" fmla="*/ 4859718 w 10371297"/>
              <a:gd name="T69" fmla="*/ 4154984 h 4247317"/>
              <a:gd name="T70" fmla="*/ 4645593 w 10371297"/>
              <a:gd name="T71" fmla="*/ 4154984 h 4247317"/>
              <a:gd name="T72" fmla="*/ 4263891 w 10371297"/>
              <a:gd name="T73" fmla="*/ 4154984 h 4247317"/>
              <a:gd name="T74" fmla="*/ 4049766 w 10371297"/>
              <a:gd name="T75" fmla="*/ 4154984 h 4247317"/>
              <a:gd name="T76" fmla="*/ 3500487 w 10371297"/>
              <a:gd name="T77" fmla="*/ 4154984 h 4247317"/>
              <a:gd name="T78" fmla="*/ 3034996 w 10371297"/>
              <a:gd name="T79" fmla="*/ 4154984 h 4247317"/>
              <a:gd name="T80" fmla="*/ 2653295 w 10371297"/>
              <a:gd name="T81" fmla="*/ 4154984 h 4247317"/>
              <a:gd name="T82" fmla="*/ 2355381 w 10371297"/>
              <a:gd name="T83" fmla="*/ 4154984 h 4247317"/>
              <a:gd name="T84" fmla="*/ 1889891 w 10371297"/>
              <a:gd name="T85" fmla="*/ 4154984 h 4247317"/>
              <a:gd name="T86" fmla="*/ 1424400 w 10371297"/>
              <a:gd name="T87" fmla="*/ 4154984 h 4247317"/>
              <a:gd name="T88" fmla="*/ 875121 w 10371297"/>
              <a:gd name="T89" fmla="*/ 4154984 h 4247317"/>
              <a:gd name="T90" fmla="*/ 577208 w 10371297"/>
              <a:gd name="T91" fmla="*/ 4154984 h 4247317"/>
              <a:gd name="T92" fmla="*/ 0 w 10371297"/>
              <a:gd name="T93" fmla="*/ 4154984 h 4247317"/>
              <a:gd name="T94" fmla="*/ 0 w 10371297"/>
              <a:gd name="T95" fmla="*/ 3718711 h 4247317"/>
              <a:gd name="T96" fmla="*/ 0 w 10371297"/>
              <a:gd name="T97" fmla="*/ 3157788 h 4247317"/>
              <a:gd name="T98" fmla="*/ 0 w 10371297"/>
              <a:gd name="T99" fmla="*/ 2638415 h 4247317"/>
              <a:gd name="T100" fmla="*/ 0 w 10371297"/>
              <a:gd name="T101" fmla="*/ 2202142 h 4247317"/>
              <a:gd name="T102" fmla="*/ 0 w 10371297"/>
              <a:gd name="T103" fmla="*/ 1641218 h 4247317"/>
              <a:gd name="T104" fmla="*/ 0 w 10371297"/>
              <a:gd name="T105" fmla="*/ 1246495 h 4247317"/>
              <a:gd name="T106" fmla="*/ 0 w 10371297"/>
              <a:gd name="T107" fmla="*/ 685572 h 4247317"/>
              <a:gd name="T108" fmla="*/ 0 w 10371297"/>
              <a:gd name="T109" fmla="*/ 0 h 424731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0371297"/>
              <a:gd name="T166" fmla="*/ 0 h 4247317"/>
              <a:gd name="T167" fmla="*/ 10371297 w 10371297"/>
              <a:gd name="T168" fmla="*/ 4247317 h 424731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0371297" h="4247317" extrusionOk="0">
                <a:moveTo>
                  <a:pt x="0" y="0"/>
                </a:moveTo>
                <a:cubicBezTo>
                  <a:pt x="144967" y="-535"/>
                  <a:pt x="190450" y="25983"/>
                  <a:pt x="368757" y="0"/>
                </a:cubicBezTo>
                <a:cubicBezTo>
                  <a:pt x="547064" y="-25983"/>
                  <a:pt x="695436" y="35017"/>
                  <a:pt x="944940" y="0"/>
                </a:cubicBezTo>
                <a:cubicBezTo>
                  <a:pt x="1194444" y="-35017"/>
                  <a:pt x="1377794" y="27041"/>
                  <a:pt x="1728550" y="0"/>
                </a:cubicBezTo>
                <a:cubicBezTo>
                  <a:pt x="2079306" y="-27041"/>
                  <a:pt x="2122211" y="65827"/>
                  <a:pt x="2512159" y="0"/>
                </a:cubicBezTo>
                <a:cubicBezTo>
                  <a:pt x="2902107" y="-65827"/>
                  <a:pt x="2909869" y="80984"/>
                  <a:pt x="3192055" y="0"/>
                </a:cubicBezTo>
                <a:cubicBezTo>
                  <a:pt x="3474241" y="-80984"/>
                  <a:pt x="3646571" y="14705"/>
                  <a:pt x="3768238" y="0"/>
                </a:cubicBezTo>
                <a:cubicBezTo>
                  <a:pt x="3889905" y="-14705"/>
                  <a:pt x="4228929" y="9877"/>
                  <a:pt x="4448134" y="0"/>
                </a:cubicBezTo>
                <a:cubicBezTo>
                  <a:pt x="4667339" y="-9877"/>
                  <a:pt x="4771671" y="50892"/>
                  <a:pt x="4920604" y="0"/>
                </a:cubicBezTo>
                <a:cubicBezTo>
                  <a:pt x="5069537" y="-50892"/>
                  <a:pt x="5341837" y="52541"/>
                  <a:pt x="5704213" y="0"/>
                </a:cubicBezTo>
                <a:cubicBezTo>
                  <a:pt x="6066589" y="-52541"/>
                  <a:pt x="6122756" y="37320"/>
                  <a:pt x="6280397" y="0"/>
                </a:cubicBezTo>
                <a:cubicBezTo>
                  <a:pt x="6438038" y="-37320"/>
                  <a:pt x="6577802" y="25561"/>
                  <a:pt x="6856580" y="0"/>
                </a:cubicBezTo>
                <a:cubicBezTo>
                  <a:pt x="7135358" y="-25561"/>
                  <a:pt x="7217061" y="51654"/>
                  <a:pt x="7432763" y="0"/>
                </a:cubicBezTo>
                <a:cubicBezTo>
                  <a:pt x="7648465" y="-51654"/>
                  <a:pt x="7757437" y="45735"/>
                  <a:pt x="7905233" y="0"/>
                </a:cubicBezTo>
                <a:cubicBezTo>
                  <a:pt x="8053029" y="-45735"/>
                  <a:pt x="8166555" y="41356"/>
                  <a:pt x="8273990" y="0"/>
                </a:cubicBezTo>
                <a:cubicBezTo>
                  <a:pt x="8381425" y="-41356"/>
                  <a:pt x="8779415" y="755"/>
                  <a:pt x="8953886" y="0"/>
                </a:cubicBezTo>
                <a:cubicBezTo>
                  <a:pt x="9128357" y="-755"/>
                  <a:pt x="9323504" y="11948"/>
                  <a:pt x="9633783" y="0"/>
                </a:cubicBezTo>
                <a:cubicBezTo>
                  <a:pt x="9944062" y="-11948"/>
                  <a:pt x="10040707" y="22142"/>
                  <a:pt x="10371297" y="0"/>
                </a:cubicBezTo>
                <a:cubicBezTo>
                  <a:pt x="10432383" y="204735"/>
                  <a:pt x="10321686" y="314727"/>
                  <a:pt x="10371297" y="573388"/>
                </a:cubicBezTo>
                <a:cubicBezTo>
                  <a:pt x="10420908" y="832049"/>
                  <a:pt x="10345037" y="900399"/>
                  <a:pt x="10371297" y="1189249"/>
                </a:cubicBezTo>
                <a:cubicBezTo>
                  <a:pt x="10397557" y="1478099"/>
                  <a:pt x="10360817" y="1564439"/>
                  <a:pt x="10371297" y="1677690"/>
                </a:cubicBezTo>
                <a:cubicBezTo>
                  <a:pt x="10381777" y="1790941"/>
                  <a:pt x="10340852" y="1970268"/>
                  <a:pt x="10371297" y="2081185"/>
                </a:cubicBezTo>
                <a:cubicBezTo>
                  <a:pt x="10401742" y="2192102"/>
                  <a:pt x="10326542" y="2357280"/>
                  <a:pt x="10371297" y="2527154"/>
                </a:cubicBezTo>
                <a:cubicBezTo>
                  <a:pt x="10416052" y="2697028"/>
                  <a:pt x="10329353" y="2834304"/>
                  <a:pt x="10371297" y="3015595"/>
                </a:cubicBezTo>
                <a:cubicBezTo>
                  <a:pt x="10413241" y="3196886"/>
                  <a:pt x="10345838" y="3347472"/>
                  <a:pt x="10371297" y="3546510"/>
                </a:cubicBezTo>
                <a:cubicBezTo>
                  <a:pt x="10396756" y="3745549"/>
                  <a:pt x="10318970" y="4016721"/>
                  <a:pt x="10371297" y="4247317"/>
                </a:cubicBezTo>
                <a:cubicBezTo>
                  <a:pt x="10203647" y="4268996"/>
                  <a:pt x="10081006" y="4235036"/>
                  <a:pt x="9795114" y="4247317"/>
                </a:cubicBezTo>
                <a:cubicBezTo>
                  <a:pt x="9509222" y="4259598"/>
                  <a:pt x="9306492" y="4193980"/>
                  <a:pt x="9115218" y="4247317"/>
                </a:cubicBezTo>
                <a:cubicBezTo>
                  <a:pt x="8923944" y="4300654"/>
                  <a:pt x="8765482" y="4223378"/>
                  <a:pt x="8435322" y="4247317"/>
                </a:cubicBezTo>
                <a:cubicBezTo>
                  <a:pt x="8105162" y="4271256"/>
                  <a:pt x="8190139" y="4221394"/>
                  <a:pt x="7962851" y="4247317"/>
                </a:cubicBezTo>
                <a:cubicBezTo>
                  <a:pt x="7735563" y="4273240"/>
                  <a:pt x="7829761" y="4220020"/>
                  <a:pt x="7697807" y="4247317"/>
                </a:cubicBezTo>
                <a:cubicBezTo>
                  <a:pt x="7565853" y="4274614"/>
                  <a:pt x="7504118" y="4234776"/>
                  <a:pt x="7432763" y="4247317"/>
                </a:cubicBezTo>
                <a:cubicBezTo>
                  <a:pt x="7361408" y="4259858"/>
                  <a:pt x="7004541" y="4178752"/>
                  <a:pt x="6752867" y="4247317"/>
                </a:cubicBezTo>
                <a:cubicBezTo>
                  <a:pt x="6501193" y="4315882"/>
                  <a:pt x="6451153" y="4236490"/>
                  <a:pt x="6280397" y="4247317"/>
                </a:cubicBezTo>
                <a:cubicBezTo>
                  <a:pt x="6109641" y="4258144"/>
                  <a:pt x="6104556" y="4232757"/>
                  <a:pt x="6015352" y="4247317"/>
                </a:cubicBezTo>
                <a:cubicBezTo>
                  <a:pt x="5926149" y="4261877"/>
                  <a:pt x="5870124" y="4219087"/>
                  <a:pt x="5750308" y="4247317"/>
                </a:cubicBezTo>
                <a:cubicBezTo>
                  <a:pt x="5630492" y="4275547"/>
                  <a:pt x="5426868" y="4242598"/>
                  <a:pt x="5277838" y="4247317"/>
                </a:cubicBezTo>
                <a:cubicBezTo>
                  <a:pt x="5128808" y="4252036"/>
                  <a:pt x="5142889" y="4246851"/>
                  <a:pt x="5012794" y="4247317"/>
                </a:cubicBezTo>
                <a:cubicBezTo>
                  <a:pt x="4882699" y="4247783"/>
                  <a:pt x="4524787" y="4232559"/>
                  <a:pt x="4332897" y="4247317"/>
                </a:cubicBezTo>
                <a:cubicBezTo>
                  <a:pt x="4141007" y="4262075"/>
                  <a:pt x="3914556" y="4240426"/>
                  <a:pt x="3756714" y="4247317"/>
                </a:cubicBezTo>
                <a:cubicBezTo>
                  <a:pt x="3598872" y="4254208"/>
                  <a:pt x="3407247" y="4222210"/>
                  <a:pt x="3284244" y="4247317"/>
                </a:cubicBezTo>
                <a:cubicBezTo>
                  <a:pt x="3161241" y="4272424"/>
                  <a:pt x="3023112" y="4246007"/>
                  <a:pt x="2915487" y="4247317"/>
                </a:cubicBezTo>
                <a:cubicBezTo>
                  <a:pt x="2807862" y="4248627"/>
                  <a:pt x="2559021" y="4201146"/>
                  <a:pt x="2339304" y="4247317"/>
                </a:cubicBezTo>
                <a:cubicBezTo>
                  <a:pt x="2119587" y="4293488"/>
                  <a:pt x="1920135" y="4185390"/>
                  <a:pt x="1763120" y="4247317"/>
                </a:cubicBezTo>
                <a:cubicBezTo>
                  <a:pt x="1606105" y="4309244"/>
                  <a:pt x="1396779" y="4180362"/>
                  <a:pt x="1083224" y="4247317"/>
                </a:cubicBezTo>
                <a:cubicBezTo>
                  <a:pt x="769669" y="4314272"/>
                  <a:pt x="885581" y="4219028"/>
                  <a:pt x="714467" y="4247317"/>
                </a:cubicBezTo>
                <a:cubicBezTo>
                  <a:pt x="543353" y="4275606"/>
                  <a:pt x="206783" y="4161596"/>
                  <a:pt x="0" y="4247317"/>
                </a:cubicBezTo>
                <a:cubicBezTo>
                  <a:pt x="-2063" y="4144782"/>
                  <a:pt x="28604" y="3933701"/>
                  <a:pt x="0" y="3801349"/>
                </a:cubicBezTo>
                <a:cubicBezTo>
                  <a:pt x="-28604" y="3668997"/>
                  <a:pt x="57694" y="3427895"/>
                  <a:pt x="0" y="3227961"/>
                </a:cubicBezTo>
                <a:cubicBezTo>
                  <a:pt x="-57694" y="3028027"/>
                  <a:pt x="14296" y="2932366"/>
                  <a:pt x="0" y="2697046"/>
                </a:cubicBezTo>
                <a:cubicBezTo>
                  <a:pt x="-14296" y="2461727"/>
                  <a:pt x="4981" y="2455837"/>
                  <a:pt x="0" y="2251078"/>
                </a:cubicBezTo>
                <a:cubicBezTo>
                  <a:pt x="-4981" y="2046319"/>
                  <a:pt x="66637" y="1839194"/>
                  <a:pt x="0" y="1677690"/>
                </a:cubicBezTo>
                <a:cubicBezTo>
                  <a:pt x="-66637" y="1516186"/>
                  <a:pt x="27898" y="1418657"/>
                  <a:pt x="0" y="1274195"/>
                </a:cubicBezTo>
                <a:cubicBezTo>
                  <a:pt x="-27898" y="1129734"/>
                  <a:pt x="65486" y="897096"/>
                  <a:pt x="0" y="700807"/>
                </a:cubicBezTo>
                <a:cubicBezTo>
                  <a:pt x="-65486" y="504518"/>
                  <a:pt x="69320" y="14879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500" dirty="0"/>
              <a:t>5 Divisions – 401 FT Positions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375" dirty="0"/>
              <a:t>Public Works Department Admin - 5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375" dirty="0"/>
              <a:t>Fleet Services - 45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375" dirty="0"/>
              <a:t>Drainage Utility - 32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375" dirty="0"/>
              <a:t>Solid Waste – 117/41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375" dirty="0"/>
              <a:t>Streets - 94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375" dirty="0"/>
              <a:t>Traffic - 67</a:t>
            </a:r>
          </a:p>
        </p:txBody>
      </p:sp>
      <p:pic>
        <p:nvPicPr>
          <p:cNvPr id="16402" name="Picture 3" descr="PUBLIC WORKS-01.jpg">
            <a:extLst>
              <a:ext uri="{FF2B5EF4-FFF2-40B4-BE49-F238E27FC236}">
                <a16:creationId xmlns:a16="http://schemas.microsoft.com/office/drawing/2014/main" id="{6601E30B-9DF2-2704-249D-5E15D60FD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38" y="5697538"/>
            <a:ext cx="13049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>
            <a:extLst>
              <a:ext uri="{FF2B5EF4-FFF2-40B4-BE49-F238E27FC236}">
                <a16:creationId xmlns:a16="http://schemas.microsoft.com/office/drawing/2014/main" id="{68613803-077E-991B-761C-2F4AFEF09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Miscellaneous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3A1E3D-9E08-509B-4938-40E665074934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ACFB62-3297-7017-6F62-8F7E968154E7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861" name="Picture 10">
            <a:extLst>
              <a:ext uri="{FF2B5EF4-FFF2-40B4-BE49-F238E27FC236}">
                <a16:creationId xmlns:a16="http://schemas.microsoft.com/office/drawing/2014/main" id="{14CCE752-197E-10AA-E9D6-0B60A976C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2E8110-515C-CCA3-764C-303C1557F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200775" cy="5380038"/>
          </a:xfrm>
        </p:spPr>
        <p:txBody>
          <a:bodyPr rtlCol="0">
            <a:normAutofit lnSpcReduction="10000"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</a:rPr>
              <a:t>Employees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A total of 46 positions are funded for this subdivision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u="sng" dirty="0">
                <a:solidFill>
                  <a:srgbClr val="000000"/>
                </a:solidFill>
              </a:rPr>
              <a:t>​</a:t>
            </a:r>
            <a:r>
              <a:rPr lang="en-US" sz="2000" b="1" u="sng" dirty="0">
                <a:solidFill>
                  <a:srgbClr val="000000"/>
                </a:solidFill>
              </a:rPr>
              <a:t>Key Activities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Traffic Administration (1)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Administrative Hearing Officer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No longer funded with the discontinuation of the Red-Light Camera Program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Traffic Engineering (2.25)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Traffic studies – traffic control device, speed and parking studies, with fewer than 10% implemented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75 studies annually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Development project review – site plans, drive-through, parking standards 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150 plan reviews annually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90% development plans reviewed within the specified time of 10 to 15 days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B18158-5FD4-4428-D02F-1A39119644F4}"/>
              </a:ext>
            </a:extLst>
          </p:cNvPr>
          <p:cNvSpPr/>
          <p:nvPr/>
        </p:nvSpPr>
        <p:spPr>
          <a:xfrm>
            <a:off x="10240963" y="5286375"/>
            <a:ext cx="1914525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1864" name="TextBox 9">
            <a:extLst>
              <a:ext uri="{FF2B5EF4-FFF2-40B4-BE49-F238E27FC236}">
                <a16:creationId xmlns:a16="http://schemas.microsoft.com/office/drawing/2014/main" id="{A5D8626E-BCD1-4898-2F9B-379C591EE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4130675"/>
            <a:ext cx="3638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Plans Reviewed on Time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FADF9BF-97E1-A75C-0651-7FC22473438E}"/>
              </a:ext>
            </a:extLst>
          </p:cNvPr>
          <p:cNvGraphicFramePr>
            <a:graphicFrameLocks/>
          </p:cNvGraphicFramePr>
          <p:nvPr/>
        </p:nvGraphicFramePr>
        <p:xfrm>
          <a:off x="7741368" y="4370698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DDC25EB-994B-5998-B3F0-39CB658CDBCE}"/>
              </a:ext>
            </a:extLst>
          </p:cNvPr>
          <p:cNvSpPr/>
          <p:nvPr/>
        </p:nvSpPr>
        <p:spPr>
          <a:xfrm>
            <a:off x="7753350" y="1562100"/>
            <a:ext cx="4402138" cy="4921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AFB183D5-49E5-968F-354E-8A3731476F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Reviewed on Time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D5E595-7E22-3F21-4B53-FD444A354F8E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3352D2-BC9F-9EF0-04B7-33A566CAD0C7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909" name="Picture 10">
            <a:extLst>
              <a:ext uri="{FF2B5EF4-FFF2-40B4-BE49-F238E27FC236}">
                <a16:creationId xmlns:a16="http://schemas.microsoft.com/office/drawing/2014/main" id="{7C983959-16B8-76FD-386F-7C2D264F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2">
            <a:extLst>
              <a:ext uri="{FF2B5EF4-FFF2-40B4-BE49-F238E27FC236}">
                <a16:creationId xmlns:a16="http://schemas.microsoft.com/office/drawing/2014/main" id="{050749BE-04F7-17B8-21AC-EDEFFE985253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3770E2B-A806-B39D-158D-5A861ECD9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123912" name="TextBox 4">
            <a:extLst>
              <a:ext uri="{FF2B5EF4-FFF2-40B4-BE49-F238E27FC236}">
                <a16:creationId xmlns:a16="http://schemas.microsoft.com/office/drawing/2014/main" id="{6142C5DD-D1B4-5B2B-813C-B8A236C66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76363"/>
            <a:ext cx="3638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Plans Reviewed on Time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3DEB319-8385-0062-B5B4-EB7300C8D708}"/>
              </a:ext>
            </a:extLst>
          </p:cNvPr>
          <p:cNvGraphicFramePr>
            <a:graphicFrameLocks/>
          </p:cNvGraphicFramePr>
          <p:nvPr/>
        </p:nvGraphicFramePr>
        <p:xfrm>
          <a:off x="7583813" y="1616922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>
            <a:extLst>
              <a:ext uri="{FF2B5EF4-FFF2-40B4-BE49-F238E27FC236}">
                <a16:creationId xmlns:a16="http://schemas.microsoft.com/office/drawing/2014/main" id="{9B19DCF6-E296-348F-B3DE-4E2AA8EB74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Miscellaneous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581F24-14A7-73CD-D091-24595ADF0289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DC168C-383A-4132-551C-C608A121B96D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957" name="Picture 10">
            <a:extLst>
              <a:ext uri="{FF2B5EF4-FFF2-40B4-BE49-F238E27FC236}">
                <a16:creationId xmlns:a16="http://schemas.microsoft.com/office/drawing/2014/main" id="{C266C89E-FBA8-94CE-E896-34B61F527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927540-E4D5-57D2-CEC2-B3FED195A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075363" cy="5056188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School Crossing Program (40)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Program is designed to work with Amarillo and Canyon School Districts to assist the crossing of school children on arterial and collector streets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No contractual agreement with either ISD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36 crossing locations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90% of the time crossing manned by dedicated staff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Permits (0.5)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Parade and Block Party permits are issued to ensure that all emergency services are aware of street closures and that parties are following City guidelines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60–70 permits annually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90% of permits reviewed within the specified timeframe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017EC6-758D-200D-A97F-BE00751A4FDD}"/>
              </a:ext>
            </a:extLst>
          </p:cNvPr>
          <p:cNvSpPr/>
          <p:nvPr/>
        </p:nvSpPr>
        <p:spPr>
          <a:xfrm>
            <a:off x="10240963" y="5286375"/>
            <a:ext cx="1914525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0CBF77B-5A17-74CD-1AF0-983097C06C53}"/>
              </a:ext>
            </a:extLst>
          </p:cNvPr>
          <p:cNvGraphicFramePr>
            <a:graphicFrameLocks/>
          </p:cNvGraphicFramePr>
          <p:nvPr/>
        </p:nvGraphicFramePr>
        <p:xfrm>
          <a:off x="7741368" y="1719861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23434A4-3A6B-9846-291F-07F72F4B5417}"/>
              </a:ext>
            </a:extLst>
          </p:cNvPr>
          <p:cNvGraphicFramePr>
            <a:graphicFrameLocks/>
          </p:cNvGraphicFramePr>
          <p:nvPr/>
        </p:nvGraphicFramePr>
        <p:xfrm>
          <a:off x="7741368" y="4116733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5962" name="TextBox 5">
            <a:extLst>
              <a:ext uri="{FF2B5EF4-FFF2-40B4-BE49-F238E27FC236}">
                <a16:creationId xmlns:a16="http://schemas.microsoft.com/office/drawing/2014/main" id="{0B878C49-2F47-59F9-7DDD-2D93FA99E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1462088"/>
            <a:ext cx="3638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School Crossing Locations Manned</a:t>
            </a:r>
          </a:p>
        </p:txBody>
      </p:sp>
      <p:sp>
        <p:nvSpPr>
          <p:cNvPr id="125963" name="TextBox 6">
            <a:extLst>
              <a:ext uri="{FF2B5EF4-FFF2-40B4-BE49-F238E27FC236}">
                <a16:creationId xmlns:a16="http://schemas.microsoft.com/office/drawing/2014/main" id="{356DDA5A-AF65-1635-81A9-DB3F98E92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3849688"/>
            <a:ext cx="3638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Permits Issued on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CD4221-734E-B0EB-74F0-67298CC73AF8}"/>
              </a:ext>
            </a:extLst>
          </p:cNvPr>
          <p:cNvSpPr/>
          <p:nvPr/>
        </p:nvSpPr>
        <p:spPr>
          <a:xfrm>
            <a:off x="7753350" y="1562100"/>
            <a:ext cx="4402138" cy="4921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>
            <a:extLst>
              <a:ext uri="{FF2B5EF4-FFF2-40B4-BE49-F238E27FC236}">
                <a16:creationId xmlns:a16="http://schemas.microsoft.com/office/drawing/2014/main" id="{484D55A7-4EF5-BCCE-4E61-AFC4D69700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Crossing Locations Manned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DD848B-674D-50CF-0441-3F5F14E53A3B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614DDD-7956-C3D6-A773-B4C5DD392172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005" name="Picture 10">
            <a:extLst>
              <a:ext uri="{FF2B5EF4-FFF2-40B4-BE49-F238E27FC236}">
                <a16:creationId xmlns:a16="http://schemas.microsoft.com/office/drawing/2014/main" id="{2487373A-6A56-5DF3-E750-2A487AC0D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2">
            <a:extLst>
              <a:ext uri="{FF2B5EF4-FFF2-40B4-BE49-F238E27FC236}">
                <a16:creationId xmlns:a16="http://schemas.microsoft.com/office/drawing/2014/main" id="{50DCCBA3-206B-25B4-3706-2B326156D1AE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DB8856-855C-005B-3693-57016EA8A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E2068C1-634E-A9F3-921A-41471CD7F040}"/>
              </a:ext>
            </a:extLst>
          </p:cNvPr>
          <p:cNvGraphicFramePr>
            <a:graphicFrameLocks/>
          </p:cNvGraphicFramePr>
          <p:nvPr/>
        </p:nvGraphicFramePr>
        <p:xfrm>
          <a:off x="7583813" y="1639789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8009" name="TextBox 6">
            <a:extLst>
              <a:ext uri="{FF2B5EF4-FFF2-40B4-BE49-F238E27FC236}">
                <a16:creationId xmlns:a16="http://schemas.microsoft.com/office/drawing/2014/main" id="{329EAF9F-2A61-9673-A7E8-0190F0969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81125"/>
            <a:ext cx="3638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School Crossing Locations Manned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>
            <a:extLst>
              <a:ext uri="{FF2B5EF4-FFF2-40B4-BE49-F238E27FC236}">
                <a16:creationId xmlns:a16="http://schemas.microsoft.com/office/drawing/2014/main" id="{55B2C769-BF6C-44E2-81EE-ADA73B7A5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Permits Issued on Time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853D26-1A57-9534-831D-CD26A94F81A5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DE405B-E62F-A56C-BD7D-D77D50738F3C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053" name="Picture 10">
            <a:extLst>
              <a:ext uri="{FF2B5EF4-FFF2-40B4-BE49-F238E27FC236}">
                <a16:creationId xmlns:a16="http://schemas.microsoft.com/office/drawing/2014/main" id="{C2624778-60E2-0AA7-1FF8-E3AE63FF8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2">
            <a:extLst>
              <a:ext uri="{FF2B5EF4-FFF2-40B4-BE49-F238E27FC236}">
                <a16:creationId xmlns:a16="http://schemas.microsoft.com/office/drawing/2014/main" id="{DB975F63-63A0-9051-CB85-D6E328FFF91F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3ADEA4-862A-0A31-D84E-5B1C3432C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1EA4C72-C4FE-3130-1BF7-4AD85BF716A5}"/>
              </a:ext>
            </a:extLst>
          </p:cNvPr>
          <p:cNvGraphicFramePr>
            <a:graphicFrameLocks/>
          </p:cNvGraphicFramePr>
          <p:nvPr/>
        </p:nvGraphicFramePr>
        <p:xfrm>
          <a:off x="7583813" y="1643957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0057" name="TextBox 6">
            <a:extLst>
              <a:ext uri="{FF2B5EF4-FFF2-40B4-BE49-F238E27FC236}">
                <a16:creationId xmlns:a16="http://schemas.microsoft.com/office/drawing/2014/main" id="{79A06BD2-944A-BC85-BAC0-A1EA81750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76363"/>
            <a:ext cx="3638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Permits Issued on Time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>
            <a:extLst>
              <a:ext uri="{FF2B5EF4-FFF2-40B4-BE49-F238E27FC236}">
                <a16:creationId xmlns:a16="http://schemas.microsoft.com/office/drawing/2014/main" id="{264D5BAA-12A5-2CB3-AD8E-4CA63933BB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Department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Miscellaneous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6772D8-5476-B86F-80C8-3FC01F53C3A9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90B63B-2ADD-CADC-6EEA-E0F24F0F53E9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101" name="Picture 10">
            <a:extLst>
              <a:ext uri="{FF2B5EF4-FFF2-40B4-BE49-F238E27FC236}">
                <a16:creationId xmlns:a16="http://schemas.microsoft.com/office/drawing/2014/main" id="{2495E8EB-2D1D-0E46-F23B-E56F1E616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F41138-B4F1-B3CD-7404-00D9A016A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6075363" cy="5056188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Safety Improvements (2)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Traffic Engineering Studies to evaluate locations for new signalized intersections, and to identify intersections to be rebuilt with projected funds for the fiscal year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30–40 studies annually, with the top 20 accident prone intersections evaluated each year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Currently evaluating 15% of total system – best practice is 10%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Sight Restrictions (0.25)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Sight restrictions are obstructions in the line of sight for traffic at an intersection with a stop sign or yield sign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250 Sight Restriction complaints annually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Currently evaluating 100%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BBFE87-1E13-E9E3-41A9-8F2165518136}"/>
              </a:ext>
            </a:extLst>
          </p:cNvPr>
          <p:cNvSpPr/>
          <p:nvPr/>
        </p:nvSpPr>
        <p:spPr>
          <a:xfrm>
            <a:off x="10240963" y="5286375"/>
            <a:ext cx="1914525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2104" name="TextBox 5">
            <a:extLst>
              <a:ext uri="{FF2B5EF4-FFF2-40B4-BE49-F238E27FC236}">
                <a16:creationId xmlns:a16="http://schemas.microsoft.com/office/drawing/2014/main" id="{526C9502-CE96-5CAB-1D3C-2B0CC25D5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1462088"/>
            <a:ext cx="3638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Proportion of Traffic System Evaluated </a:t>
            </a:r>
          </a:p>
        </p:txBody>
      </p:sp>
      <p:sp>
        <p:nvSpPr>
          <p:cNvPr id="132105" name="TextBox 6">
            <a:extLst>
              <a:ext uri="{FF2B5EF4-FFF2-40B4-BE49-F238E27FC236}">
                <a16:creationId xmlns:a16="http://schemas.microsoft.com/office/drawing/2014/main" id="{D3E3D8E6-0AAC-48A6-9228-93B164BAC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3849688"/>
            <a:ext cx="3638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Sight Restrictions Evaluated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BDA5E87-2937-0766-6104-95FDF75FE4A3}"/>
              </a:ext>
            </a:extLst>
          </p:cNvPr>
          <p:cNvGraphicFramePr>
            <a:graphicFrameLocks/>
          </p:cNvGraphicFramePr>
          <p:nvPr/>
        </p:nvGraphicFramePr>
        <p:xfrm>
          <a:off x="7741368" y="1799933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E0AC99B-A7CC-AEAB-448E-77AD314B705D}"/>
              </a:ext>
            </a:extLst>
          </p:cNvPr>
          <p:cNvGraphicFramePr>
            <a:graphicFrameLocks/>
          </p:cNvGraphicFramePr>
          <p:nvPr/>
        </p:nvGraphicFramePr>
        <p:xfrm>
          <a:off x="7741368" y="4185464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DC6CD30-8385-3656-ADC0-93B753EFAFF2}"/>
              </a:ext>
            </a:extLst>
          </p:cNvPr>
          <p:cNvSpPr/>
          <p:nvPr/>
        </p:nvSpPr>
        <p:spPr>
          <a:xfrm>
            <a:off x="7753350" y="1562100"/>
            <a:ext cx="4402138" cy="4921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5F97BF4E-3A91-B84B-61FE-D54DE7D48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of Traffic System Evaluated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0A43DA-6D56-7A91-3F0D-AFE3F4991BA3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CD6329-EA2B-ECDA-84C2-3DA8B8D4EDE8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149" name="Picture 10">
            <a:extLst>
              <a:ext uri="{FF2B5EF4-FFF2-40B4-BE49-F238E27FC236}">
                <a16:creationId xmlns:a16="http://schemas.microsoft.com/office/drawing/2014/main" id="{23BC20DD-8ACE-44DC-D09A-17598BD2B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2">
            <a:extLst>
              <a:ext uri="{FF2B5EF4-FFF2-40B4-BE49-F238E27FC236}">
                <a16:creationId xmlns:a16="http://schemas.microsoft.com/office/drawing/2014/main" id="{22FF99A2-4BDF-46C2-84E8-845F1F85D8F3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DBD975-1068-1C65-37D9-21A85FC49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134152" name="TextBox 3">
            <a:extLst>
              <a:ext uri="{FF2B5EF4-FFF2-40B4-BE49-F238E27FC236}">
                <a16:creationId xmlns:a16="http://schemas.microsoft.com/office/drawing/2014/main" id="{D1D9054B-87CB-6020-B6B6-2AF3C7D8E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76363"/>
            <a:ext cx="3638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Proportion of Traffic System Evaluated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DD9078C-1F36-E668-AAE2-4AB0E2118454}"/>
              </a:ext>
            </a:extLst>
          </p:cNvPr>
          <p:cNvGraphicFramePr>
            <a:graphicFrameLocks/>
          </p:cNvGraphicFramePr>
          <p:nvPr/>
        </p:nvGraphicFramePr>
        <p:xfrm>
          <a:off x="7583813" y="1715534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>
            <a:extLst>
              <a:ext uri="{FF2B5EF4-FFF2-40B4-BE49-F238E27FC236}">
                <a16:creationId xmlns:a16="http://schemas.microsoft.com/office/drawing/2014/main" id="{8D6340F4-AD0E-5FBC-2D6A-838EBE8A3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17088" cy="1492250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Sight Restrictions Evaluated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type in a numerical value.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EE6857-8555-435E-6BCF-C8A649AEDB07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7555B5-24E6-8B1C-C961-41C7EDCD1C38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197" name="Picture 10">
            <a:extLst>
              <a:ext uri="{FF2B5EF4-FFF2-40B4-BE49-F238E27FC236}">
                <a16:creationId xmlns:a16="http://schemas.microsoft.com/office/drawing/2014/main" id="{0CAEBE84-1F56-D434-A091-22DD06789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2">
            <a:extLst>
              <a:ext uri="{FF2B5EF4-FFF2-40B4-BE49-F238E27FC236}">
                <a16:creationId xmlns:a16="http://schemas.microsoft.com/office/drawing/2014/main" id="{1AD6ABBD-12D4-4F47-84D9-8A0BB26131CF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6363"/>
            <a:ext cx="56927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E0F823F-A979-7535-4925-3CAA58BEC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8" y="3729038"/>
            <a:ext cx="3987800" cy="1971675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sp>
        <p:nvSpPr>
          <p:cNvPr id="136200" name="TextBox 3">
            <a:extLst>
              <a:ext uri="{FF2B5EF4-FFF2-40B4-BE49-F238E27FC236}">
                <a16:creationId xmlns:a16="http://schemas.microsoft.com/office/drawing/2014/main" id="{284F4C7E-C428-43FD-28E2-486928E79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1376363"/>
            <a:ext cx="3638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Sight Restrictions Evaluated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61ABB7F-2162-4F26-484A-535A31D1F9BD}"/>
              </a:ext>
            </a:extLst>
          </p:cNvPr>
          <p:cNvGraphicFramePr>
            <a:graphicFrameLocks/>
          </p:cNvGraphicFramePr>
          <p:nvPr/>
        </p:nvGraphicFramePr>
        <p:xfrm>
          <a:off x="7583813" y="1715534"/>
          <a:ext cx="4204022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of wheelchair user who is traveling the wrong way down the road because there is no sidewalk">
            <a:extLst>
              <a:ext uri="{FF2B5EF4-FFF2-40B4-BE49-F238E27FC236}">
                <a16:creationId xmlns:a16="http://schemas.microsoft.com/office/drawing/2014/main" id="{62646794-0775-7841-B3A0-A981023E3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/>
        </p:blipFill>
        <p:spPr bwMode="auto">
          <a:xfrm>
            <a:off x="821127" y="4203325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  <a:noFill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8243" name="Title 1">
            <a:extLst>
              <a:ext uri="{FF2B5EF4-FFF2-40B4-BE49-F238E27FC236}">
                <a16:creationId xmlns:a16="http://schemas.microsoft.com/office/drawing/2014/main" id="{9B859654-6373-B69C-9B89-FFACAFDF7B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Concerns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Covered Infrastructure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FF991A-DA47-6928-0C93-73150BC24286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26799D-F578-C5BE-8843-2C305AC1FBAE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246" name="Picture 10">
            <a:extLst>
              <a:ext uri="{FF2B5EF4-FFF2-40B4-BE49-F238E27FC236}">
                <a16:creationId xmlns:a16="http://schemas.microsoft.com/office/drawing/2014/main" id="{C0C00872-E182-7174-0524-0E5D9EF46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F5872-0959-AA96-33CD-9C73006A5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700" y="1373188"/>
            <a:ext cx="8547100" cy="5054600"/>
          </a:xfrm>
        </p:spPr>
        <p:txBody>
          <a:bodyPr rtlCol="0">
            <a:normAutofit lnSpcReduction="10000"/>
          </a:bodyPr>
          <a:lstStyle/>
          <a:p>
            <a:pPr lvl="1" eaLnBrk="1" hangingPunct="1">
              <a:spcAft>
                <a:spcPts val="0"/>
              </a:spcAft>
              <a:defRPr/>
            </a:pPr>
            <a:r>
              <a:rPr lang="en-US" sz="3100" dirty="0">
                <a:solidFill>
                  <a:srgbClr val="000000"/>
                </a:solidFill>
                <a:latin typeface="Arial" panose="020B0604020202020204" pitchFamily="34" charset="0"/>
              </a:rPr>
              <a:t>Sidewalks</a:t>
            </a:r>
          </a:p>
          <a:p>
            <a:pPr lvl="2" eaLnBrk="1" hangingPunct="1">
              <a:spcAft>
                <a:spcPts val="0"/>
              </a:spcAft>
              <a:defRPr/>
            </a:pPr>
            <a:r>
              <a:rPr lang="en-US" sz="2700" dirty="0"/>
              <a:t>Americans with Disabilities Act (ADA) (1990)</a:t>
            </a:r>
          </a:p>
          <a:p>
            <a:pPr lvl="3" eaLnBrk="1" hangingPunct="1">
              <a:spcAft>
                <a:spcPts val="0"/>
              </a:spcAft>
              <a:defRPr/>
            </a:pPr>
            <a:r>
              <a:rPr lang="en-US" sz="2500" dirty="0"/>
              <a:t>DOJ Implementing Regulations (28 CFR 35)(2010)</a:t>
            </a:r>
          </a:p>
          <a:p>
            <a:pPr lvl="3" eaLnBrk="1" hangingPunct="1">
              <a:spcAft>
                <a:spcPts val="0"/>
              </a:spcAft>
              <a:defRPr/>
            </a:pPr>
            <a:r>
              <a:rPr lang="en-US" sz="2500" dirty="0"/>
              <a:t>In Texas: Texas Accessibility Standards (TAS) and (TDLR)</a:t>
            </a:r>
          </a:p>
          <a:p>
            <a:pPr lvl="2" eaLnBrk="1" hangingPunct="1">
              <a:spcAft>
                <a:spcPts val="0"/>
              </a:spcAft>
              <a:defRPr/>
            </a:pPr>
            <a:r>
              <a:rPr lang="en-US" sz="2700" dirty="0"/>
              <a:t>The ADA is a Federal Civil Rights law that prohibits the discrimination against persons with disabilities in all aspects of life.</a:t>
            </a:r>
          </a:p>
          <a:p>
            <a:pPr lvl="2" eaLnBrk="1" hangingPunct="1">
              <a:spcAft>
                <a:spcPts val="0"/>
              </a:spcAft>
              <a:defRPr/>
            </a:pPr>
            <a:r>
              <a:rPr lang="en-US" sz="2700" dirty="0"/>
              <a:t>State and Local Governments are governed by Title II</a:t>
            </a:r>
          </a:p>
          <a:p>
            <a:pPr lvl="3" eaLnBrk="1" hangingPunct="1">
              <a:spcAft>
                <a:spcPts val="0"/>
              </a:spcAft>
              <a:defRPr/>
            </a:pPr>
            <a:r>
              <a:rPr lang="en-US" sz="2500" dirty="0"/>
              <a:t>Must ensure that individuals with disabilities are not excluded from programs, services, and activities (pedestrian facilities are an example of a program)</a:t>
            </a:r>
          </a:p>
          <a:p>
            <a:pPr lvl="3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Picdture of large tree in the middle of a sidewalk section that is severely damaged">
            <a:extLst>
              <a:ext uri="{FF2B5EF4-FFF2-40B4-BE49-F238E27FC236}">
                <a16:creationId xmlns:a16="http://schemas.microsoft.com/office/drawing/2014/main" id="{BD44ACBC-4705-EB4D-8D29-FCC085142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/>
          <a:srcRect/>
          <a:stretch/>
        </p:blipFill>
        <p:spPr bwMode="auto">
          <a:xfrm>
            <a:off x="885776" y="1514097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  <a:noFill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>
            <a:extLst>
              <a:ext uri="{FF2B5EF4-FFF2-40B4-BE49-F238E27FC236}">
                <a16:creationId xmlns:a16="http://schemas.microsoft.com/office/drawing/2014/main" id="{78C31DD1-20CB-539B-F65B-AC7B7799E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Concerns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Covered Infrastructure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AF9A3-9DEC-8131-2F0B-73E318632DC8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0A600D-44A2-AC46-5A60-8EF882B04251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293" name="Picture 10">
            <a:extLst>
              <a:ext uri="{FF2B5EF4-FFF2-40B4-BE49-F238E27FC236}">
                <a16:creationId xmlns:a16="http://schemas.microsoft.com/office/drawing/2014/main" id="{87996E2E-570C-F461-EDE2-881819D70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1AA8B0-4310-8EC1-8B95-B3F903310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450" y="1376363"/>
            <a:ext cx="8547100" cy="5054600"/>
          </a:xfrm>
        </p:spPr>
        <p:txBody>
          <a:bodyPr rtlCol="0">
            <a:normAutofit fontScale="85000" lnSpcReduction="20000"/>
          </a:bodyPr>
          <a:lstStyle/>
          <a:p>
            <a:pPr lvl="1" eaLnBrk="1" hangingPunct="1">
              <a:spcAft>
                <a:spcPts val="0"/>
              </a:spcAft>
              <a:defRPr/>
            </a:pPr>
            <a:r>
              <a:rPr lang="en-US" sz="3100" dirty="0">
                <a:solidFill>
                  <a:srgbClr val="000000"/>
                </a:solidFill>
                <a:latin typeface="Arial" panose="020B0604020202020204" pitchFamily="34" charset="0"/>
              </a:rPr>
              <a:t>Sidewalk Tools</a:t>
            </a:r>
          </a:p>
          <a:p>
            <a:pPr lvl="2" eaLnBrk="1" hangingPunct="1">
              <a:spcAft>
                <a:spcPts val="0"/>
              </a:spcAft>
              <a:defRPr/>
            </a:pPr>
            <a:r>
              <a:rPr lang="en-US" sz="2700" dirty="0"/>
              <a:t>City Ordinance  4-6-187 Maintenance of Sidewalk is the property owner's responsibility.</a:t>
            </a:r>
          </a:p>
          <a:p>
            <a:pPr lvl="2" eaLnBrk="1" hangingPunct="1">
              <a:spcAft>
                <a:spcPts val="0"/>
              </a:spcAft>
              <a:defRPr/>
            </a:pPr>
            <a:r>
              <a:rPr lang="en-US" sz="2700" dirty="0"/>
              <a:t>Development Policy – we will not accept a subdivision without compliant ADA ramps.</a:t>
            </a:r>
          </a:p>
          <a:p>
            <a:pPr lvl="2" eaLnBrk="1" hangingPunct="1">
              <a:spcAft>
                <a:spcPts val="0"/>
              </a:spcAft>
              <a:defRPr/>
            </a:pPr>
            <a:r>
              <a:rPr lang="en-US" sz="2700" dirty="0"/>
              <a:t>Missing Piece – Maintenance, typically unwilling to enforce maintenance on private citizens.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3100" dirty="0">
                <a:solidFill>
                  <a:srgbClr val="000000"/>
                </a:solidFill>
                <a:latin typeface="Arial" panose="020B0604020202020204" pitchFamily="34" charset="0"/>
              </a:rPr>
              <a:t>Sidewalk Risk</a:t>
            </a:r>
          </a:p>
          <a:p>
            <a:pPr lvl="2" eaLnBrk="1" hangingPunct="1">
              <a:spcAft>
                <a:spcPts val="0"/>
              </a:spcAft>
              <a:defRPr/>
            </a:pPr>
            <a:r>
              <a:rPr lang="en-US" sz="2700" dirty="0"/>
              <a:t>Withholding of federal and state funds</a:t>
            </a:r>
          </a:p>
          <a:p>
            <a:pPr lvl="2" eaLnBrk="1" hangingPunct="1">
              <a:spcAft>
                <a:spcPts val="0"/>
              </a:spcAft>
              <a:defRPr/>
            </a:pPr>
            <a:r>
              <a:rPr lang="en-US" sz="2700" dirty="0">
                <a:solidFill>
                  <a:srgbClr val="000000"/>
                </a:solidFill>
              </a:rPr>
              <a:t>A settlement agreement with the Department of Justice</a:t>
            </a:r>
          </a:p>
          <a:p>
            <a:pPr lvl="2" eaLnBrk="1" hangingPunct="1">
              <a:spcAft>
                <a:spcPts val="0"/>
              </a:spcAft>
              <a:defRPr/>
            </a:pPr>
            <a:r>
              <a:rPr lang="en-US" sz="2700" dirty="0">
                <a:solidFill>
                  <a:srgbClr val="000000"/>
                </a:solidFill>
              </a:rPr>
              <a:t>Private lawsuits</a:t>
            </a:r>
          </a:p>
          <a:p>
            <a:pPr lvl="1" eaLnBrk="1" hangingPunct="1">
              <a:spcAft>
                <a:spcPts val="0"/>
              </a:spcAft>
              <a:defRPr/>
            </a:pPr>
            <a:r>
              <a:rPr lang="en-US" sz="3100" dirty="0">
                <a:solidFill>
                  <a:srgbClr val="000000"/>
                </a:solidFill>
                <a:latin typeface="Arial" panose="020B0604020202020204" pitchFamily="34" charset="0"/>
              </a:rPr>
              <a:t>Sidewalk Options.</a:t>
            </a:r>
          </a:p>
          <a:p>
            <a:pPr lvl="2" eaLnBrk="1" hangingPunct="1">
              <a:spcAft>
                <a:spcPts val="0"/>
              </a:spcAft>
              <a:defRPr/>
            </a:pPr>
            <a:r>
              <a:rPr lang="en-US" sz="2700" dirty="0"/>
              <a:t>Best Practice is a Self Evaluation and Transition Plan</a:t>
            </a:r>
          </a:p>
          <a:p>
            <a:pPr lvl="2" eaLnBrk="1" hangingPunct="1">
              <a:spcAft>
                <a:spcPts val="0"/>
              </a:spcAft>
              <a:defRPr/>
            </a:pPr>
            <a:r>
              <a:rPr lang="en-US" sz="2800" dirty="0"/>
              <a:t>Summary Judgement is 3-5 years</a:t>
            </a:r>
          </a:p>
          <a:p>
            <a:pPr lvl="2" eaLnBrk="1" hangingPunct="1">
              <a:spcAft>
                <a:spcPts val="0"/>
              </a:spcAft>
              <a:defRPr/>
            </a:pPr>
            <a:r>
              <a:rPr lang="en-US" sz="2800" dirty="0"/>
              <a:t>Transition Plan can be “reasonable to the size of the jurisdiction”</a:t>
            </a:r>
          </a:p>
          <a:p>
            <a:pPr marL="914400" lvl="2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700" dirty="0"/>
          </a:p>
          <a:p>
            <a:pPr lvl="2" eaLnBrk="1" hangingPunct="1">
              <a:spcAft>
                <a:spcPts val="0"/>
              </a:spcAft>
              <a:defRPr/>
            </a:pPr>
            <a:endParaRPr lang="en-US" sz="2700" dirty="0"/>
          </a:p>
          <a:p>
            <a:pPr lvl="3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5">
            <a:extLst>
              <a:ext uri="{FF2B5EF4-FFF2-40B4-BE49-F238E27FC236}">
                <a16:creationId xmlns:a16="http://schemas.microsoft.com/office/drawing/2014/main" id="{6EB8D9D0-0089-1A07-95DB-BCB645723512}"/>
              </a:ext>
            </a:extLst>
          </p:cNvPr>
          <p:cNvGrpSpPr>
            <a:grpSpLocks/>
          </p:cNvGrpSpPr>
          <p:nvPr/>
        </p:nvGrpSpPr>
        <p:grpSpPr bwMode="auto">
          <a:xfrm>
            <a:off x="1666875" y="106363"/>
            <a:ext cx="8858250" cy="6645275"/>
            <a:chOff x="1666875" y="107156"/>
            <a:chExt cx="8858250" cy="6643688"/>
          </a:xfrm>
        </p:grpSpPr>
        <p:graphicFrame>
          <p:nvGraphicFramePr>
            <p:cNvPr id="17412" name="Object 1">
              <a:extLst>
                <a:ext uri="{FF2B5EF4-FFF2-40B4-BE49-F238E27FC236}">
                  <a16:creationId xmlns:a16="http://schemas.microsoft.com/office/drawing/2014/main" id="{868C954E-3CAD-F3C7-DF51-8DC95EF903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66875" y="107156"/>
            <a:ext cx="8858250" cy="6643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2" imgW="7886700" imgH="5914947" progId="Acrobat.Document.DC">
                    <p:embed/>
                  </p:oleObj>
                </mc:Choice>
                <mc:Fallback>
                  <p:oleObj name="Acrobat Document" r:id="rId2" imgW="7886700" imgH="5914947" progId="Acrobat.Document.DC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66875" y="107156"/>
                          <a:ext cx="8858250" cy="6643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413" name="Picture 2">
              <a:extLst>
                <a:ext uri="{FF2B5EF4-FFF2-40B4-BE49-F238E27FC236}">
                  <a16:creationId xmlns:a16="http://schemas.microsoft.com/office/drawing/2014/main" id="{ABED79EB-49D1-0034-81FC-2562AC44C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8897" y="1767200"/>
              <a:ext cx="224835" cy="20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7411" name="Chart 9">
            <a:extLst>
              <a:ext uri="{FF2B5EF4-FFF2-40B4-BE49-F238E27FC236}">
                <a16:creationId xmlns:a16="http://schemas.microsoft.com/office/drawing/2014/main" id="{4A6FE0CE-754C-3E72-D0C4-7FA66B9C849B}"/>
              </a:ext>
            </a:extLst>
          </p:cNvPr>
          <p:cNvGraphicFramePr>
            <a:graphicFrameLocks/>
          </p:cNvGraphicFramePr>
          <p:nvPr/>
        </p:nvGraphicFramePr>
        <p:xfrm>
          <a:off x="1905000" y="1484313"/>
          <a:ext cx="3963988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4237087" imgH="1975275" progId="Excel.Chart.8">
                  <p:embed/>
                </p:oleObj>
              </mc:Choice>
              <mc:Fallback>
                <p:oleObj name="Chart" r:id="rId5" imgW="4237087" imgH="1975275" progId="Excel.Chart.8">
                  <p:embed/>
                  <p:pic>
                    <p:nvPicPr>
                      <p:cNvPr id="0" name="Chart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484313"/>
                        <a:ext cx="3963988" cy="184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>
            <a:extLst>
              <a:ext uri="{FF2B5EF4-FFF2-40B4-BE49-F238E27FC236}">
                <a16:creationId xmlns:a16="http://schemas.microsoft.com/office/drawing/2014/main" id="{1EFBE0DB-B540-D737-363B-E325EE188B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Concerns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Covered Infrastructure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18A858-5AB3-3921-8F8D-944CFCDC19C5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DFCA82-CAEF-EBCD-38ED-BE8F813C92A8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341" name="Picture 10">
            <a:extLst>
              <a:ext uri="{FF2B5EF4-FFF2-40B4-BE49-F238E27FC236}">
                <a16:creationId xmlns:a16="http://schemas.microsoft.com/office/drawing/2014/main" id="{7B8DC380-A969-5745-83BF-D7C0A79C3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ure 4">
            <a:extLst>
              <a:ext uri="{FF2B5EF4-FFF2-40B4-BE49-F238E27FC236}">
                <a16:creationId xmlns:a16="http://schemas.microsoft.com/office/drawing/2014/main" id="{0A734731-EAED-6A8B-002A-A137F120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92213"/>
            <a:ext cx="8059738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>
            <a:extLst>
              <a:ext uri="{FF2B5EF4-FFF2-40B4-BE49-F238E27FC236}">
                <a16:creationId xmlns:a16="http://schemas.microsoft.com/office/drawing/2014/main" id="{4B92B24D-D41E-4C3F-ED7A-733AFAF51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601200" cy="1470025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Sidewalks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rank the following statements.  1 being the statement you most support and 4 being the statement you least support.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CF1AF0-A59B-67CC-DAB4-DE97187CE7FC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C3909C-BD8E-105A-0FC8-6EFBDA091729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389" name="Picture 10">
            <a:extLst>
              <a:ext uri="{FF2B5EF4-FFF2-40B4-BE49-F238E27FC236}">
                <a16:creationId xmlns:a16="http://schemas.microsoft.com/office/drawing/2014/main" id="{FBA0627A-E37C-4740-2A2E-313DFAD23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72FB1D-6A0F-EBEA-A91D-8248798F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663" y="1655763"/>
            <a:ext cx="9005887" cy="5054600"/>
          </a:xfrm>
        </p:spPr>
        <p:txBody>
          <a:bodyPr rtlCol="0">
            <a:normAutofit lnSpcReduction="10000"/>
          </a:bodyPr>
          <a:lstStyle/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dirty="0"/>
              <a:t>The City should continue managing the maintenance of public sidewalks the way it currently does.</a:t>
            </a:r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dirty="0"/>
              <a:t>The City should manage the maintenance of public sidewalks with its existing ordinances and enforce compliance thru fines and/or assessments of the adjacent property owners. </a:t>
            </a:r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dirty="0"/>
              <a:t>The City should establish a proactive plan to address sidewalk maintenance and enforce compliance with that plan thru fines and/or assessments of the adjacent property owners.</a:t>
            </a:r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dirty="0"/>
              <a:t>The City should establish a proactive plan to address sidewalk maintenance and establish a dedicated funding source to achieve that plan.</a:t>
            </a:r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700" dirty="0"/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700" dirty="0"/>
          </a:p>
          <a:p>
            <a:pPr marL="914400" lvl="2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700" dirty="0"/>
          </a:p>
          <a:p>
            <a:pPr lvl="2" eaLnBrk="1" hangingPunct="1">
              <a:spcAft>
                <a:spcPts val="0"/>
              </a:spcAft>
              <a:defRPr/>
            </a:pPr>
            <a:endParaRPr lang="en-US" sz="2700" dirty="0"/>
          </a:p>
          <a:p>
            <a:pPr lvl="3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:a16="http://schemas.microsoft.com/office/drawing/2014/main" id="{FDDDB982-4EED-E218-1A1C-4D09F5DDB7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Concerns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Covered Infrastructure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BE2152-04E3-8FA1-3DB6-368A38DB0A3B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AC24E-2871-FDA3-D37C-ECF6C8885304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437" name="Picture 10">
            <a:extLst>
              <a:ext uri="{FF2B5EF4-FFF2-40B4-BE49-F238E27FC236}">
                <a16:creationId xmlns:a16="http://schemas.microsoft.com/office/drawing/2014/main" id="{B5206EBA-C112-2F2A-4251-8F5DA8DA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Content Placeholder 2">
            <a:extLst>
              <a:ext uri="{FF2B5EF4-FFF2-40B4-BE49-F238E27FC236}">
                <a16:creationId xmlns:a16="http://schemas.microsoft.com/office/drawing/2014/main" id="{8558F91B-DFEA-E807-6F98-A84DCBCD9B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38463" y="1384300"/>
            <a:ext cx="8507412" cy="5054600"/>
          </a:xfrm>
        </p:spPr>
        <p:txBody>
          <a:bodyPr/>
          <a:lstStyle/>
          <a:p>
            <a:pPr lvl="1" eaLnBrk="1" hangingPunct="1"/>
            <a:r>
              <a:rPr lang="en-US" altLang="en-US" sz="3100">
                <a:solidFill>
                  <a:srgbClr val="000000"/>
                </a:solidFill>
                <a:latin typeface="Arial" panose="020B0604020202020204" pitchFamily="34" charset="0"/>
              </a:rPr>
              <a:t>Bridge Maintenance</a:t>
            </a:r>
          </a:p>
          <a:p>
            <a:pPr lvl="2" eaLnBrk="1" hangingPunct="1"/>
            <a:r>
              <a:rPr lang="en-US" altLang="en-US" sz="2700"/>
              <a:t>TXDOT inspects all bridges and gives a safety classification.</a:t>
            </a:r>
          </a:p>
          <a:p>
            <a:pPr lvl="3" eaLnBrk="1" hangingPunct="1"/>
            <a:r>
              <a:rPr lang="en-US" altLang="en-US" sz="2700"/>
              <a:t>Statewide Call for projects in Funding Categories</a:t>
            </a:r>
          </a:p>
          <a:p>
            <a:pPr lvl="4" eaLnBrk="1" hangingPunct="1"/>
            <a:r>
              <a:rPr lang="en-US" altLang="en-US" sz="2500"/>
              <a:t>Bridge Preventative Maintenance (BPM)</a:t>
            </a:r>
          </a:p>
          <a:p>
            <a:pPr lvl="4" eaLnBrk="1" hangingPunct="1"/>
            <a:r>
              <a:rPr lang="en-US" altLang="en-US" sz="2500"/>
              <a:t>Bridge Maintenance and Improvement Program (BMIP)</a:t>
            </a:r>
          </a:p>
          <a:p>
            <a:pPr lvl="4" eaLnBrk="1" hangingPunct="1"/>
            <a:r>
              <a:rPr lang="en-US" altLang="en-US" sz="2500"/>
              <a:t>Highway Bridge Program (HBP)</a:t>
            </a:r>
          </a:p>
          <a:p>
            <a:pPr lvl="2" eaLnBrk="1" hangingPunct="1"/>
            <a:r>
              <a:rPr lang="en-US" altLang="en-US" sz="2700"/>
              <a:t>Must have Deficient Rating to compete.</a:t>
            </a:r>
          </a:p>
          <a:p>
            <a:pPr lvl="2" eaLnBrk="1" hangingPunct="1"/>
            <a:r>
              <a:rPr lang="en-US" altLang="en-US" sz="2700"/>
              <a:t>Best Practice is to do routine local maintenance to extent the life of a very costly investment.</a:t>
            </a:r>
          </a:p>
          <a:p>
            <a:pPr lvl="3" eaLnBrk="1" hangingPunct="1"/>
            <a:endParaRPr lang="en-US" altLang="en-US" sz="2500"/>
          </a:p>
          <a:p>
            <a:pPr lvl="3" eaLnBrk="1" hangingPunct="1"/>
            <a:endParaRPr lang="en-US" altLang="en-US"/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6439" name="Picture 2">
            <a:extLst>
              <a:ext uri="{FF2B5EF4-FFF2-40B4-BE49-F238E27FC236}">
                <a16:creationId xmlns:a16="http://schemas.microsoft.com/office/drawing/2014/main" id="{FA830A23-C288-9F18-4C1E-E1024E38A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3773488"/>
            <a:ext cx="27781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0" name="Picture 4">
            <a:extLst>
              <a:ext uri="{FF2B5EF4-FFF2-40B4-BE49-F238E27FC236}">
                <a16:creationId xmlns:a16="http://schemas.microsoft.com/office/drawing/2014/main" id="{36A77120-096A-7D18-90BD-70118008F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384300"/>
            <a:ext cx="24193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>
            <a:extLst>
              <a:ext uri="{FF2B5EF4-FFF2-40B4-BE49-F238E27FC236}">
                <a16:creationId xmlns:a16="http://schemas.microsoft.com/office/drawing/2014/main" id="{16525525-2A79-3B10-6895-9F3BD4D9F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Concerns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Covered Infrastructure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650098-2A3A-CBF7-72F2-256EE5A45952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F9800D-8A2F-7B99-F1D6-B7A096FC03F6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8485" name="Picture 10">
            <a:extLst>
              <a:ext uri="{FF2B5EF4-FFF2-40B4-BE49-F238E27FC236}">
                <a16:creationId xmlns:a16="http://schemas.microsoft.com/office/drawing/2014/main" id="{55C81951-BD9F-5D52-58F1-7970020FB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0" name="Content Placeholder 2">
            <a:extLst>
              <a:ext uri="{FF2B5EF4-FFF2-40B4-BE49-F238E27FC236}">
                <a16:creationId xmlns:a16="http://schemas.microsoft.com/office/drawing/2014/main" id="{A566C328-A43F-0EFF-39FD-54374A345B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38463" y="1384300"/>
            <a:ext cx="8507412" cy="50546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altLang="en-US" sz="3100" dirty="0">
                <a:solidFill>
                  <a:srgbClr val="000000"/>
                </a:solidFill>
                <a:latin typeface="Arial" panose="020B0604020202020204" pitchFamily="34" charset="0"/>
              </a:rPr>
              <a:t>Not Covered</a:t>
            </a:r>
          </a:p>
          <a:p>
            <a:pPr lvl="2" eaLnBrk="1" hangingPunct="1">
              <a:defRPr/>
            </a:pPr>
            <a:r>
              <a:rPr lang="en-US" altLang="en-US" sz="2700" dirty="0"/>
              <a:t>Railroad Bridges with “City Underpasses”.</a:t>
            </a:r>
          </a:p>
          <a:p>
            <a:pPr lvl="3" eaLnBrk="1" hangingPunct="1">
              <a:defRPr/>
            </a:pPr>
            <a:r>
              <a:rPr lang="en-US" altLang="en-US" sz="2700" dirty="0"/>
              <a:t>3</a:t>
            </a:r>
            <a:r>
              <a:rPr lang="en-US" altLang="en-US" sz="2700" baseline="30000" dirty="0"/>
              <a:t>rd</a:t>
            </a:r>
            <a:r>
              <a:rPr lang="en-US" altLang="en-US" sz="2700" dirty="0"/>
              <a:t> Street, 10</a:t>
            </a:r>
            <a:r>
              <a:rPr lang="en-US" altLang="en-US" sz="2700" baseline="30000" dirty="0"/>
              <a:t>th</a:t>
            </a:r>
            <a:r>
              <a:rPr lang="en-US" altLang="en-US" sz="2700" dirty="0"/>
              <a:t> Street, 26</a:t>
            </a:r>
            <a:r>
              <a:rPr lang="en-US" altLang="en-US" sz="2700" baseline="30000" dirty="0"/>
              <a:t>th</a:t>
            </a:r>
            <a:r>
              <a:rPr lang="en-US" altLang="en-US" sz="2700" dirty="0"/>
              <a:t> Street, Buchanan, Fillmore</a:t>
            </a:r>
          </a:p>
          <a:p>
            <a:pPr lvl="2" eaLnBrk="1" hangingPunct="1">
              <a:defRPr/>
            </a:pPr>
            <a:r>
              <a:rPr lang="en-US" altLang="en-US" sz="2700" dirty="0"/>
              <a:t>Railroad inspects what they feel impacts their safety. No reports generated for City use.</a:t>
            </a:r>
          </a:p>
          <a:p>
            <a:pPr lvl="2" eaLnBrk="1" hangingPunct="1">
              <a:defRPr/>
            </a:pPr>
            <a:r>
              <a:rPr lang="en-US" altLang="en-US" sz="2700" dirty="0"/>
              <a:t>Railroad states the City owns the sub-structure.</a:t>
            </a:r>
          </a:p>
          <a:p>
            <a:pPr marL="914400" lvl="2" indent="0" eaLnBrk="1" hangingPunct="1">
              <a:buFont typeface="Arial" panose="020B0604020202020204" pitchFamily="34" charset="0"/>
              <a:buNone/>
              <a:defRPr/>
            </a:pPr>
            <a:endParaRPr lang="en-US" altLang="en-US" sz="2700" dirty="0"/>
          </a:p>
          <a:p>
            <a:pPr lvl="2" eaLnBrk="1" hangingPunct="1">
              <a:defRPr/>
            </a:pPr>
            <a:endParaRPr lang="en-US" altLang="en-US" sz="2700" dirty="0"/>
          </a:p>
          <a:p>
            <a:pPr lvl="2" eaLnBrk="1" hangingPunct="1">
              <a:defRPr/>
            </a:pPr>
            <a:endParaRPr lang="en-US" altLang="en-US" sz="2700" dirty="0"/>
          </a:p>
          <a:p>
            <a:pPr lvl="3" eaLnBrk="1" hangingPunct="1">
              <a:defRPr/>
            </a:pPr>
            <a:endParaRPr lang="en-US" altLang="en-US" sz="2500" dirty="0"/>
          </a:p>
          <a:p>
            <a:pPr lvl="3"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8487" name="Picture 3">
            <a:extLst>
              <a:ext uri="{FF2B5EF4-FFF2-40B4-BE49-F238E27FC236}">
                <a16:creationId xmlns:a16="http://schemas.microsoft.com/office/drawing/2014/main" id="{F7BF30CA-B70B-4915-9A79-0DE773812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4524375"/>
            <a:ext cx="4949825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>
            <a:extLst>
              <a:ext uri="{FF2B5EF4-FFF2-40B4-BE49-F238E27FC236}">
                <a16:creationId xmlns:a16="http://schemas.microsoft.com/office/drawing/2014/main" id="{0816EA15-CEBE-E990-7CCA-3CB0D7190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601200" cy="1470025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Bridges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rank the following statements.  1 being the statement you most support and 4 being the statement you least support.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262430-F4A1-6240-95F6-946253DDA219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DE37EF-2933-8B92-EBA0-B659EBB0BBFC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533" name="Picture 10">
            <a:extLst>
              <a:ext uri="{FF2B5EF4-FFF2-40B4-BE49-F238E27FC236}">
                <a16:creationId xmlns:a16="http://schemas.microsoft.com/office/drawing/2014/main" id="{180CA8DD-F4D4-A963-EA5E-E139E7E03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614688-BF12-5DFF-596C-6B4C0C8C8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663" y="1655763"/>
            <a:ext cx="9005887" cy="5054600"/>
          </a:xfrm>
        </p:spPr>
        <p:txBody>
          <a:bodyPr rtlCol="0">
            <a:normAutofit/>
          </a:bodyPr>
          <a:lstStyle/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dirty="0"/>
              <a:t>The City should continue managing the maintenance of bridges the way it currently does.</a:t>
            </a:r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dirty="0"/>
              <a:t>The City should take a more active role in the maintenance of bridges by completing maintenance items identified by TxDOT inspections with City Staff.</a:t>
            </a:r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dirty="0"/>
              <a:t>The City should take a proactive role in the maintenance of bridges by completing maintenance and repair items identified by TxDOT inspections with City Staff and Capital Funding. </a:t>
            </a:r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700" dirty="0"/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700" dirty="0"/>
          </a:p>
          <a:p>
            <a:pPr marL="914400" lvl="2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700" dirty="0"/>
          </a:p>
          <a:p>
            <a:pPr lvl="2" eaLnBrk="1" hangingPunct="1">
              <a:spcAft>
                <a:spcPts val="0"/>
              </a:spcAft>
              <a:defRPr/>
            </a:pPr>
            <a:endParaRPr lang="en-US" sz="2700" dirty="0"/>
          </a:p>
          <a:p>
            <a:pPr lvl="3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>
            <a:extLst>
              <a:ext uri="{FF2B5EF4-FFF2-40B4-BE49-F238E27FC236}">
                <a16:creationId xmlns:a16="http://schemas.microsoft.com/office/drawing/2014/main" id="{5D7490D4-30A7-877E-F2B3-FDD1CCF3C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601200" cy="1470025"/>
          </a:xfrm>
        </p:spPr>
        <p:txBody>
          <a:bodyPr anchor="t"/>
          <a:lstStyle/>
          <a:p>
            <a:pPr eaLnBrk="1" hangingPunct="1"/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600" b="1" u="sng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Bridges</a:t>
            </a: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service level do you think the City should be targeting?</a:t>
            </a:r>
            <a:br>
              <a:rPr lang="en-US" altLang="en-US" sz="2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rank the following statements.  1 being the statement you most support and 4 being the statement you least support.</a:t>
            </a:r>
            <a:endParaRPr lang="en-US" altLang="en-US" sz="1800">
              <a:solidFill>
                <a:srgbClr val="626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2ABD85-F259-0E39-E882-49012F2CAC88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852147-5C58-7096-D3C3-BA0459F02D81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581" name="Picture 10">
            <a:extLst>
              <a:ext uri="{FF2B5EF4-FFF2-40B4-BE49-F238E27FC236}">
                <a16:creationId xmlns:a16="http://schemas.microsoft.com/office/drawing/2014/main" id="{7204D5F6-893C-535B-4839-10E7F3969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2FD158-DD12-5654-DB31-DF832FD19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663" y="1655763"/>
            <a:ext cx="9005887" cy="5054600"/>
          </a:xfrm>
        </p:spPr>
        <p:txBody>
          <a:bodyPr rtlCol="0">
            <a:normAutofit lnSpcReduction="10000"/>
          </a:bodyPr>
          <a:lstStyle/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dirty="0"/>
              <a:t>The City should react to maintenance items of underpass bridges as they occur.</a:t>
            </a:r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dirty="0"/>
              <a:t>The City should take an active role in the maintenance of underpass bridges by completing maintenance items identified with City Staff.</a:t>
            </a:r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dirty="0"/>
              <a:t>The City should take a proactive role in the maintenance of underpass bridges by completing a periodic inspection report and completing maintenance. </a:t>
            </a:r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dirty="0"/>
              <a:t>The City should take a proactive role in the maintenance of underpass bridges by completing a periodic inspection report, completing maintenance items identified and actively identify future capital expenditures including eventual replacement. </a:t>
            </a:r>
          </a:p>
          <a:p>
            <a:pPr marL="1428750" lvl="2" indent="-514350" eaLnBrk="1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700" dirty="0"/>
          </a:p>
          <a:p>
            <a:pPr marL="914400" lvl="2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700" dirty="0"/>
          </a:p>
          <a:p>
            <a:pPr lvl="2" eaLnBrk="1" hangingPunct="1">
              <a:spcAft>
                <a:spcPts val="0"/>
              </a:spcAft>
              <a:defRPr/>
            </a:pPr>
            <a:endParaRPr lang="en-US" sz="2700" dirty="0"/>
          </a:p>
          <a:p>
            <a:pPr lvl="3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>
            <a:extLst>
              <a:ext uri="{FF2B5EF4-FFF2-40B4-BE49-F238E27FC236}">
                <a16:creationId xmlns:a16="http://schemas.microsoft.com/office/drawing/2014/main" id="{B5CA5767-29D6-7A4E-7E68-9093BFC405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639909"/>
          </a:xfrm>
        </p:spPr>
        <p:txBody>
          <a:bodyPr anchor="t"/>
          <a:lstStyle/>
          <a:p>
            <a:pPr eaLnBrk="1" hangingPunct="1"/>
            <a:r>
              <a:rPr lang="en-US" altLang="en-US" sz="3600" dirty="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&amp; Discussion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A5AA32-C1C8-0E3D-42CD-4E75F918B9E9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BA6109-3F48-238B-D5D7-DE3711ACBC5C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629" name="Picture 10">
            <a:extLst>
              <a:ext uri="{FF2B5EF4-FFF2-40B4-BE49-F238E27FC236}">
                <a16:creationId xmlns:a16="http://schemas.microsoft.com/office/drawing/2014/main" id="{D8DE522A-5DD6-70E5-69AE-73797AFEF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0" name="Content Placeholder 2">
            <a:extLst>
              <a:ext uri="{FF2B5EF4-FFF2-40B4-BE49-F238E27FC236}">
                <a16:creationId xmlns:a16="http://schemas.microsoft.com/office/drawing/2014/main" id="{74862ACB-1F0E-8A22-24AE-11D5234F3E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3322004"/>
            <a:ext cx="7134225" cy="3284932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Here is what we were going to do with this information.</a:t>
            </a:r>
          </a:p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Overall Grade for Street department</a:t>
            </a:r>
          </a:p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Overall Grade for Traffic department</a:t>
            </a:r>
          </a:p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Rank importance of the Street Categories</a:t>
            </a:r>
          </a:p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Rank importance of the Traffic Categories</a:t>
            </a:r>
          </a:p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Verify what we heard from you</a:t>
            </a:r>
          </a:p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Update Council</a:t>
            </a:r>
          </a:p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Funding Methodology…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 eaLnBrk="1" hangingPunct="1"/>
            <a:endParaRPr lang="en-US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824E59-F418-4C33-2409-12BFDD48AF59}"/>
              </a:ext>
            </a:extLst>
          </p:cNvPr>
          <p:cNvSpPr/>
          <p:nvPr/>
        </p:nvSpPr>
        <p:spPr>
          <a:xfrm>
            <a:off x="10240963" y="5286375"/>
            <a:ext cx="1914525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0199B-D924-DB55-5B97-EA3CD5D4C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2670643"/>
            <a:ext cx="9744075" cy="63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BE10C-0123-686F-523B-6D7060A9C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689" y="787547"/>
            <a:ext cx="7134225" cy="188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…</a:t>
            </a:r>
          </a:p>
          <a:p>
            <a:pPr eaLnBrk="1" hangingPunct="1"/>
            <a:endParaRPr lang="en-US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Box 5">
            <a:extLst>
              <a:ext uri="{FF2B5EF4-FFF2-40B4-BE49-F238E27FC236}">
                <a16:creationId xmlns:a16="http://schemas.microsoft.com/office/drawing/2014/main" id="{4B3E8A5E-D842-9369-B27D-DF6F56BC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981075"/>
            <a:ext cx="100758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/>
              <a:t>Street Funding Discussion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/>
              <a:t>THANK YOU!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D0149CDC-7B20-CB5F-C555-3649DDD4AE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40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Polling for Your Feedback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PollEverywhere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146F75-9447-31F6-3DAF-F8ADE62E05FE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D651E8-D78A-F3D4-039C-85B4D24398D3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7" name="Picture 10">
            <a:extLst>
              <a:ext uri="{FF2B5EF4-FFF2-40B4-BE49-F238E27FC236}">
                <a16:creationId xmlns:a16="http://schemas.microsoft.com/office/drawing/2014/main" id="{3318327B-39BE-EBDF-2E0E-7DF821551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E702F4-E8F0-3700-C07F-8807D1035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5" y="1403350"/>
            <a:ext cx="7134225" cy="50561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 are using a polling tool that integrates with PowerPoint.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Please join for the duration of the meeting using one of the following: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Using the QR Code shown on your phone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Visiting PollEv.com/newgen920 from a browser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Texting NEWGEN920 to 22333 once to join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9" name="Picture 2">
            <a:extLst>
              <a:ext uri="{FF2B5EF4-FFF2-40B4-BE49-F238E27FC236}">
                <a16:creationId xmlns:a16="http://schemas.microsoft.com/office/drawing/2014/main" id="{FA9CDA08-2222-8907-C07A-4D9D33AC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71638"/>
            <a:ext cx="381793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88B4B4F1-6E92-3B9F-EF56-3F2CB9C36A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47638"/>
            <a:ext cx="9744075" cy="1182687"/>
          </a:xfrm>
        </p:spPr>
        <p:txBody>
          <a:bodyPr anchor="t"/>
          <a:lstStyle/>
          <a:p>
            <a:pPr eaLnBrk="1" hangingPunct="1"/>
            <a:r>
              <a:rPr lang="en-US" altLang="en-US" sz="3600">
                <a:solidFill>
                  <a:srgbClr val="243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</a:t>
            </a:r>
            <a:b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>
                <a:solidFill>
                  <a:srgbClr val="626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kind of chocolate do you prefer?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BCB765-194D-D051-DF32-B30C84589935}"/>
              </a:ext>
            </a:extLst>
          </p:cNvPr>
          <p:cNvCxnSpPr/>
          <p:nvPr/>
        </p:nvCxnSpPr>
        <p:spPr>
          <a:xfrm>
            <a:off x="493713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171F43-899E-AE64-9173-A00DDDA23B83}"/>
              </a:ext>
            </a:extLst>
          </p:cNvPr>
          <p:cNvCxnSpPr/>
          <p:nvPr/>
        </p:nvCxnSpPr>
        <p:spPr>
          <a:xfrm>
            <a:off x="746125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5" name="Picture 10">
            <a:extLst>
              <a:ext uri="{FF2B5EF4-FFF2-40B4-BE49-F238E27FC236}">
                <a16:creationId xmlns:a16="http://schemas.microsoft.com/office/drawing/2014/main" id="{A2FB583C-6812-3645-A696-45BB053B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3" y="5700713"/>
            <a:ext cx="1603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8760B7-7B7F-F0CE-A2D2-81D6CE335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413" y="3732213"/>
            <a:ext cx="2743200" cy="1731962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rgbClr val="000000"/>
                </a:solidFill>
              </a:rPr>
              <a:t>To participate: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PollEv.com/newgen920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>
                <a:solidFill>
                  <a:srgbClr val="000000"/>
                </a:solidFill>
              </a:rPr>
              <a:t>	</a:t>
            </a:r>
            <a:r>
              <a:rPr lang="en-US" sz="1800" i="1" dirty="0">
                <a:solidFill>
                  <a:srgbClr val="000000"/>
                </a:solidFill>
              </a:rPr>
              <a:t>or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</a:rPr>
              <a:t>Text NEWGEN920 to 22333 once to join</a:t>
            </a:r>
          </a:p>
        </p:txBody>
      </p:sp>
      <p:pic>
        <p:nvPicPr>
          <p:cNvPr id="20487" name="Picture 2">
            <a:extLst>
              <a:ext uri="{FF2B5EF4-FFF2-40B4-BE49-F238E27FC236}">
                <a16:creationId xmlns:a16="http://schemas.microsoft.com/office/drawing/2014/main" id="{EF867F84-6720-D41A-083F-9C5504B51FC6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330325"/>
            <a:ext cx="7432675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>
            <a:extLst>
              <a:ext uri="{FF2B5EF4-FFF2-40B4-BE49-F238E27FC236}">
                <a16:creationId xmlns:a16="http://schemas.microsoft.com/office/drawing/2014/main" id="{668CD3FE-09CA-877D-BA1F-45115384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463550"/>
            <a:ext cx="27717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f95b434-c80a-4bc5-8699-d531c755fb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482da46-f780-4072-bc88-b2d2823e736b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dc212595-98a0-42b5-a997-ebef5271e45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f493d95-c58a-4752-a2d2-df4c7966e4f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fcef4b6-7f6b-42c9-a505-2b413aa6f4e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d88ae75c-e6f5-4a5d-bb6f-7900228a5e8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a20d8c5-7ab2-43e1-bd23-ec714b1cbf6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60e6029-dedd-49ca-a7c2-c65dfd267fd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adc63d6-a21d-4422-8d80-26ec137c82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ba13c92-e9b0-48c7-955f-d8757bc0214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27e48de-528a-47c9-bedf-20bdb8c285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7a230b6-26f2-4502-b739-60dc8a11f99b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73e2785-9659-4d15-b841-b354ed10425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49c38b50-023b-42ac-b05b-f8e0fe8330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4f9d8741-3f13-4a2d-9d87-687ca08f2eb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7d004a2-71b8-4b0c-9ec0-585c317e4d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9087991-426d-42c3-9a19-a9c96e6db78f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21a0eab-44db-4c27-9bb3-a3fbc0d204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1a3a389-2cbc-4cf5-a00d-8c54244f15e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a09d95b-6a42-45dd-af9b-90c70b3b0ec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8f646c8-12e2-46da-9d61-6b6d4280772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b27a97c-e294-4ad9-ba75-ba492e00296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89ec37e-9fef-4040-91bd-c83f349ad8e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71ff85b-ea26-42bf-bda2-0c00747be23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6fcd817-c6c2-4c90-bdb7-56e2887670d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6d4f3f8-5b00-4c2c-8eb0-bb18611870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C335FB3F1CF54380A3A43847D19FB4" ma:contentTypeVersion="12" ma:contentTypeDescription="Create a new document." ma:contentTypeScope="" ma:versionID="a5794ccb31888fac91f59c009a1c6910">
  <xsd:schema xmlns:xsd="http://www.w3.org/2001/XMLSchema" xmlns:xs="http://www.w3.org/2001/XMLSchema" xmlns:p="http://schemas.microsoft.com/office/2006/metadata/properties" xmlns:ns3="46d4f3f8-5b00-4c2c-8eb0-bb18611870d4" xmlns:ns4="0692e9aa-6dfb-4cf0-a3bd-57c262b6d0ba" targetNamespace="http://schemas.microsoft.com/office/2006/metadata/properties" ma:root="true" ma:fieldsID="f5d535190ceccd79e6dfcb61de45bba0" ns3:_="" ns4:_="">
    <xsd:import namespace="46d4f3f8-5b00-4c2c-8eb0-bb18611870d4"/>
    <xsd:import namespace="0692e9aa-6dfb-4cf0-a3bd-57c262b6d0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4f3f8-5b00-4c2c-8eb0-bb1861187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92e9aa-6dfb-4cf0-a3bd-57c262b6d0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A8162A-45B4-41E2-99A8-B857061CF51F}">
  <ds:schemaRefs>
    <ds:schemaRef ds:uri="46d4f3f8-5b00-4c2c-8eb0-bb18611870d4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0692e9aa-6dfb-4cf0-a3bd-57c262b6d0b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D32F33-5715-40FD-8E96-F23E31D2E1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d4f3f8-5b00-4c2c-8eb0-bb18611870d4"/>
    <ds:schemaRef ds:uri="0692e9aa-6dfb-4cf0-a3bd-57c262b6d0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BE82A2-ED11-4837-B486-B221F504A4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{C127C6A6-3A25-364C-8DC2-811F08E5112E}tf10001072</Template>
  <TotalTime>5817</TotalTime>
  <Words>5761</Words>
  <Application>Microsoft Office PowerPoint</Application>
  <PresentationFormat>Widescreen</PresentationFormat>
  <Paragraphs>661</Paragraphs>
  <Slides>77</Slides>
  <Notes>71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Arial</vt:lpstr>
      <vt:lpstr>Arial Black</vt:lpstr>
      <vt:lpstr>Calibri</vt:lpstr>
      <vt:lpstr>Calibri Light</vt:lpstr>
      <vt:lpstr>Segoe UI</vt:lpstr>
      <vt:lpstr>Times New Roman</vt:lpstr>
      <vt:lpstr>Office Theme</vt:lpstr>
      <vt:lpstr>1_Office Theme</vt:lpstr>
      <vt:lpstr>Acrobat Document</vt:lpstr>
      <vt:lpstr>Chart</vt:lpstr>
      <vt:lpstr>Interactive Polling for Your Feedback Using PollEverywhere</vt:lpstr>
      <vt:lpstr>PowerPoint Presentation</vt:lpstr>
      <vt:lpstr>Agenda</vt:lpstr>
      <vt:lpstr>Goals and Objectives Why are we here?</vt:lpstr>
      <vt:lpstr>PowerPoint Presentation</vt:lpstr>
      <vt:lpstr>PowerPoint Presentation</vt:lpstr>
      <vt:lpstr>PowerPoint Presentation</vt:lpstr>
      <vt:lpstr>Interactive Polling for Your Feedback Using PollEverywhere</vt:lpstr>
      <vt:lpstr>Poll What kind of chocolate do you prefer?</vt:lpstr>
      <vt:lpstr>Typical Responses Requested Relating to Service Levels, Not Specific Costs</vt:lpstr>
      <vt:lpstr>Street Department Budget Categories, FY 2022/23</vt:lpstr>
      <vt:lpstr>Street Department Pavement Maintenance &amp; Repair</vt:lpstr>
      <vt:lpstr>PowerPoint Presentation</vt:lpstr>
      <vt:lpstr>For Pothole Patching Response Times,  what service level do you think the City should be targeting? Please type in a numerical value.</vt:lpstr>
      <vt:lpstr>Street Department Pavement Maintenance &amp; Repair</vt:lpstr>
      <vt:lpstr>For Minor Asphalt Repair Response Times,  what service level do you think the City should be targeting? Please type in a numerical value.</vt:lpstr>
      <vt:lpstr>For Major Repair Response Times,  what service level do you think the City should be targeting? Please type in a numerical value.</vt:lpstr>
      <vt:lpstr>Street Department Budget Categories, FY 2022/23</vt:lpstr>
      <vt:lpstr>Street Department Pavement Preservation</vt:lpstr>
      <vt:lpstr>For Crack Seal Frequency of Service,  what service level do you think the City should be targeting? Please type in a numerical value.</vt:lpstr>
      <vt:lpstr>Street Department Pavement Preservation</vt:lpstr>
      <vt:lpstr>PowerPoint Presentation</vt:lpstr>
      <vt:lpstr>For Sealcoat Frequency of Service,  what service level do you think the City should be targeting? Please type in a numerical value.</vt:lpstr>
      <vt:lpstr>For Alley Seal Frequency of Service,  what service level do you think the City should be targeting? Please type in a numerical value.</vt:lpstr>
      <vt:lpstr>Street Department Pavement Preservation</vt:lpstr>
      <vt:lpstr>For Resurfacing Frequency of Service,  what service level do you think the City should be targeting? Please type in a numerical value.</vt:lpstr>
      <vt:lpstr>Street Department Budget Categories, FY 2022/23</vt:lpstr>
      <vt:lpstr>Street Department Unpaved Streets &amp; Alleys</vt:lpstr>
      <vt:lpstr>PowerPoint Presentation</vt:lpstr>
      <vt:lpstr>For Unpaved Streets Miles Maintained,  what service level do you think the City should be targeting? Please type in a numerical value.</vt:lpstr>
      <vt:lpstr>For Unpaved Alleys Miles Maintained,  what service level do you think the City should be targeting? Please type in a numerical value.</vt:lpstr>
      <vt:lpstr>Street Department Budget Categories, FY 2022/23</vt:lpstr>
      <vt:lpstr>Street Department Miscellaneous | Winter Operations</vt:lpstr>
      <vt:lpstr>PowerPoint Presentation</vt:lpstr>
      <vt:lpstr>For Winter Operations Subjective Assessment,  what service level do you think the City should be targeting? Please type in a numerical value.</vt:lpstr>
      <vt:lpstr>Street Department Misc. | Street Structure Maintenance &amp; Repair</vt:lpstr>
      <vt:lpstr>For Street Structure Subjective Assessment,  what service level do you think the City should be targeting? Please type in a numerical value.</vt:lpstr>
      <vt:lpstr>Street Department Miscellaneous | Utility Cuts</vt:lpstr>
      <vt:lpstr>PowerPoint Presentation</vt:lpstr>
      <vt:lpstr>For Utility Cut Response Times,  what service level do you think the City should be targeting? Please type in a numerical value.</vt:lpstr>
      <vt:lpstr>For Utility Cuts Subjective Assessment,  what service level do you think the City should be targeting? Please type in a numerical value.</vt:lpstr>
      <vt:lpstr>PowerPoint Presentation</vt:lpstr>
      <vt:lpstr>PowerPoint Presentation</vt:lpstr>
      <vt:lpstr>Traffic Management Center</vt:lpstr>
      <vt:lpstr>Traffic Department Budget Categories, FY 2022/23</vt:lpstr>
      <vt:lpstr>Traffic Department Traffic Signal Maintenance</vt:lpstr>
      <vt:lpstr>For Electronics Replacement,  what service level do you think the City should be targeting? Please type in a numerical value.</vt:lpstr>
      <vt:lpstr>Traffic Department Budget Categories, FY 2022/23</vt:lpstr>
      <vt:lpstr>Traffic Department Traffic Sign Maintenance</vt:lpstr>
      <vt:lpstr>For Sign Replacement,  what service level do you think the City should be targeting? Please type in a numerical value.</vt:lpstr>
      <vt:lpstr>Traffic Department Budget Categories, FY 2022/23</vt:lpstr>
      <vt:lpstr>Traffic Department Street Pavement Markings</vt:lpstr>
      <vt:lpstr>For Striping Replacement Rate,  what service level do you think the City should be targeting? Please type in a numerical value.</vt:lpstr>
      <vt:lpstr>For Pavement Marking Replacement Rate,  what service level do you think the City should be targeting? Please type in a numerical value.</vt:lpstr>
      <vt:lpstr>Traffic Department Budget Categories, FY 2022/23</vt:lpstr>
      <vt:lpstr>Traffic Department Street Light Maintenance</vt:lpstr>
      <vt:lpstr>For Highway Light Replacement Frequency,  what service level do you think the City should be targeting? Please type in a numerical value.</vt:lpstr>
      <vt:lpstr>For CBD Pedestrian Light Replacement Frequency,  what service level do you think the City should be targeting? Please type in a numerical value.</vt:lpstr>
      <vt:lpstr>Traffic Department Budget Categories, FY 2022/23</vt:lpstr>
      <vt:lpstr>Traffic Department Miscellaneous</vt:lpstr>
      <vt:lpstr>For Plans Reviewed on Time,  what service level do you think the City should be targeting? Please type in a numerical value.</vt:lpstr>
      <vt:lpstr>Traffic Department Miscellaneous</vt:lpstr>
      <vt:lpstr>For School Crossing Locations Manned,  what service level do you think the City should be targeting? Please type in a numerical value.</vt:lpstr>
      <vt:lpstr>For Permits Issued on Time,  what service level do you think the City should be targeting? Please type in a numerical value.</vt:lpstr>
      <vt:lpstr>Traffic Department Miscellaneous</vt:lpstr>
      <vt:lpstr>For Proportion of Traffic System Evaluated,  what service level do you think the City should be targeting? Please type in a numerical value.</vt:lpstr>
      <vt:lpstr>For Sight Restrictions Evaluated,  what service level do you think the City should be targeting? Please type in a numerical value.</vt:lpstr>
      <vt:lpstr>Staff Concerns Not Covered Infrastructure</vt:lpstr>
      <vt:lpstr>Staff Concerns Not Covered Infrastructure</vt:lpstr>
      <vt:lpstr>Staff Concerns Not Covered Infrastructure</vt:lpstr>
      <vt:lpstr>For Sidewalks,  what service level do you think the City should be targeting? Please rank the following statements.  1 being the statement you most support and 4 being the statement you least support.</vt:lpstr>
      <vt:lpstr>Staff Concerns Not Covered Infrastructure</vt:lpstr>
      <vt:lpstr>Staff Concerns Not Covered Infrastructure</vt:lpstr>
      <vt:lpstr>For Bridges,  what service level do you think the City should be targeting? Please rank the following statements.  1 being the statement you most support and 4 being the statement you least support.</vt:lpstr>
      <vt:lpstr>For Bridges,  what service level do you think the City should be targeting? Please rank the following statements.  1 being the statement you most support and 4 being the statement you least support.</vt:lpstr>
      <vt:lpstr>Input &amp; 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Presentation Title</dc:title>
  <dc:creator>Reaugh, Ashtyn</dc:creator>
  <cp:lastModifiedBy>Schniederjan, Kyle</cp:lastModifiedBy>
  <cp:revision>84</cp:revision>
  <dcterms:created xsi:type="dcterms:W3CDTF">2020-10-14T14:00:50Z</dcterms:created>
  <dcterms:modified xsi:type="dcterms:W3CDTF">2023-05-11T15:04:58Z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0x01010099C335FB3F1CF54380A3A43847D19FB4</vt:lpwstr>
  </property>
  <property fmtid="{D5CDD505-2E9C-101B-9397-08002B2CF9AE}" pid="3" name="_activity">
    <vt:lpwstr/>
  </property>
</Properties>
</file>