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0" r:id="rId2"/>
  </p:sldMasterIdLst>
  <p:notesMasterIdLst>
    <p:notesMasterId r:id="rId16"/>
  </p:notesMasterIdLst>
  <p:sldIdLst>
    <p:sldId id="261" r:id="rId3"/>
    <p:sldId id="288" r:id="rId4"/>
    <p:sldId id="264" r:id="rId5"/>
    <p:sldId id="296" r:id="rId6"/>
    <p:sldId id="299" r:id="rId7"/>
    <p:sldId id="298" r:id="rId8"/>
    <p:sldId id="293" r:id="rId9"/>
    <p:sldId id="295" r:id="rId10"/>
    <p:sldId id="297" r:id="rId11"/>
    <p:sldId id="292" r:id="rId12"/>
    <p:sldId id="294" r:id="rId13"/>
    <p:sldId id="289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048"/>
    <a:srgbClr val="FFB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8"/>
  </p:normalViewPr>
  <p:slideViewPr>
    <p:cSldViewPr snapToGrid="0" snapToObjects="1">
      <p:cViewPr varScale="1">
        <p:scale>
          <a:sx n="181" d="100"/>
          <a:sy n="181" d="100"/>
        </p:scale>
        <p:origin x="287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8232" y="-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27B80-D6CD-024A-81C5-4199B8B1A4E6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055A-3692-9140-96E4-1CEE71A5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7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6C87F47-6085-C22D-FD12-80D363560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EDD298D7-8458-DE39-4796-E8F766920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53187-E8B4-E2CF-A1C6-C41ACFD4D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98A83-AC30-494A-8859-C1DFD5FAF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the target but only if we have a money tree!</a:t>
            </a:r>
          </a:p>
          <a:p>
            <a:endParaRPr lang="en-US" dirty="0"/>
          </a:p>
          <a:p>
            <a:r>
              <a:rPr lang="en-US" dirty="0"/>
              <a:t>We have to find a compromise somewhere… we may not get to this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A055A-3692-9140-96E4-1CEE71A585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6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D79E5045-B071-E5E0-B7C0-A7BB931D8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B74CD0F-2D3F-2F62-319A-9EBCD2009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General Fund Transfer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Not asking you to solve this from implementation.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highlight>
                  <a:srgbClr val="FFFF00"/>
                </a:highlight>
              </a:rPr>
              <a:t>???TAX Reduction??? Must be tied to Service Level!!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351290D-99BF-22F3-ACB7-4CE84B607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7DE21-5B93-4996-8B04-C0ACE60240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67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A055A-3692-9140-96E4-1CEE71A585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3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D79E5045-B071-E5E0-B7C0-A7BB931D8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B74CD0F-2D3F-2F62-319A-9EBCD2009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General Fund Transfer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</a:rPr>
              <a:t>First Five Year from DTS recommendation to increase PCI to 75.  Future years the Maintenance Budget Proposed to maintain a 75 PCI (35M) and an inflation factor of 3.16%</a:t>
            </a:r>
            <a:r>
              <a:rPr lang="en-US" altLang="en-US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Not asking you to solve this from implementation.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351290D-99BF-22F3-ACB7-4CE84B607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7DE21-5B93-4996-8B04-C0ACE60240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92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A055A-3692-9140-96E4-1CEE71A585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8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A055A-3692-9140-96E4-1CEE71A585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Parks - $3.4 M from FY 21-22 Tax increase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Streets - $687,000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Streets - $750,000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A055A-3692-9140-96E4-1CEE71A585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A055A-3692-9140-96E4-1CEE71A585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Laura’s Talking Points of the gap between the two.</a:t>
            </a:r>
          </a:p>
          <a:p>
            <a:r>
              <a:rPr lang="en-US" dirty="0"/>
              <a:t>We want to be conservative in our revenue expectations.  Capital Vs. Budget $</a:t>
            </a:r>
          </a:p>
          <a:p>
            <a:r>
              <a:rPr lang="en-US" dirty="0"/>
              <a:t>Staffing levels and higher than predicted sales tax revenues.</a:t>
            </a:r>
          </a:p>
          <a:p>
            <a:r>
              <a:rPr lang="en-US" dirty="0"/>
              <a:t>Spending down reserves from previous years to the minimum policy levels. (90 Day </a:t>
            </a:r>
            <a:r>
              <a:rPr lang="en-US"/>
              <a:t>Operating Reserve)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Airport is enterprise</a:t>
            </a:r>
          </a:p>
          <a:p>
            <a:r>
              <a:rPr lang="en-US" dirty="0"/>
              <a:t>Transit makes its own money and gets grants.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A055A-3692-9140-96E4-1CEE71A585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01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Transfers include internal revenue sources such as IT and Fleet, as well as rolled over previous years savings into one time capital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A055A-3692-9140-96E4-1CEE71A585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7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Residential and Commercial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A055A-3692-9140-96E4-1CEE71A585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8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Rough Numbers:</a:t>
            </a:r>
          </a:p>
          <a:p>
            <a:endParaRPr lang="en-US" dirty="0"/>
          </a:p>
          <a:p>
            <a:r>
              <a:rPr lang="en-US" dirty="0"/>
              <a:t>35 Million = $40 per month per water meter…</a:t>
            </a:r>
          </a:p>
          <a:p>
            <a:endParaRPr lang="en-US" dirty="0"/>
          </a:p>
          <a:p>
            <a:r>
              <a:rPr lang="en-US" dirty="0"/>
              <a:t>Bond for 245 M Debt payment is 15M per year = another $20 per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A055A-3692-9140-96E4-1CEE71A585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4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68C3-1B08-2B44-A240-9051CA005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EBBF0-039F-2942-8107-ACE1475EA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71A4-74A1-D94D-A9FC-BB15D849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79DC9-9E4D-364B-B638-CA001386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5B2EF-FCE5-D142-BEF5-F607E29B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8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234B-0DA6-6643-B2BA-F590F20E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A856D-44E8-1945-864C-900FF914A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5CA48-49D6-724B-81A5-FF80E058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D8909-ED2A-C743-A3F3-7138E969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5DBB7-6402-974E-B5CF-6992FF2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3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70DF7-AC5A-974F-9BE4-21FBA4576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306D6-03E6-B44A-92F0-036373E3B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A772-22E9-C444-8DF9-8B9B923C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534A-B1FA-104A-85FE-9B7F8D44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624BD-3C09-5C46-AC77-B44F7F9F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2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FAE1606E-F708-52CA-BED2-281402CB18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286" y="1122363"/>
            <a:ext cx="8157714" cy="3018316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0286" y="4373592"/>
            <a:ext cx="8157713" cy="88420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C70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73A765-2168-FD55-2EAD-B57F5784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4715-5FF8-4D64-9A6F-1FB110EC65B2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F635E1-A7A0-1AD4-B5CB-E18713FF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B6A2DB-9384-0687-47AE-DD579DD4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3F7F-8212-4B8F-8895-D612C58B5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DD7DF9A-6622-A366-607F-6280A3CA14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E1DC26-324A-A624-A4C8-F96B8F2E10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" y="214313"/>
            <a:ext cx="57880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FOR DEVELOPMENT PROGRESS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1C6E7-99B6-4997-3853-EEDEC967F8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64225" y="214313"/>
            <a:ext cx="54895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Amarillo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596"/>
            <a:ext cx="10515600" cy="1104092"/>
          </a:xfrm>
        </p:spPr>
        <p:txBody>
          <a:bodyPr/>
          <a:lstStyle>
            <a:lvl1pPr>
              <a:defRPr b="1">
                <a:solidFill>
                  <a:srgbClr val="EA7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C3E571-1763-1180-B6FE-7901B63D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13A4-E463-4731-B532-42B53C2ABD48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CEB0D9-829D-FDE7-C13F-2A1F7F22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B0CD50-F8F7-E1A3-4484-EF08A93E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DF8F-799D-4BDF-9850-D51CA7D0C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36510CBD-625C-DEFE-BCAB-D85E1BD5B6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F8214-1DB1-A564-AB7D-46AC8E53B0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" y="214313"/>
            <a:ext cx="57880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FOR DEVELOPMENT PROGRESS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191AB-10EF-C3CE-65EB-7D1201B8F9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64225" y="214313"/>
            <a:ext cx="54895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Amarillo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596"/>
            <a:ext cx="10515600" cy="1104092"/>
          </a:xfrm>
        </p:spPr>
        <p:txBody>
          <a:bodyPr/>
          <a:lstStyle>
            <a:lvl1pPr>
              <a:defRPr b="1">
                <a:solidFill>
                  <a:srgbClr val="EA79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0D116F0-7161-0DD1-B8DE-56344495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8F6D-7532-4567-BBFE-E1876D9C9C6E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C0C1B8-3648-4ABD-F999-387B5C1B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3289F9-FECF-C366-3B99-2F8F61E3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D67F-8BCD-47C5-9FBF-28E39E3C1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7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767F-6BF2-5340-83AF-712594C9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9A4C-A52A-5D45-8ED6-30261FC9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8E602-4368-054E-9B8A-7A2D9079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79278-F056-D845-8702-965D3098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D70E-AD63-0B48-9575-DD174BF8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5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5F64-BC8E-284C-81BF-2FA50BA8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5F9F4-719C-F247-A4DE-A36C49611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F57D-0855-E846-8EA8-C2A53455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98D4-696E-014B-9E62-25BBE33E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ED4ED-373B-3443-B6F9-EEA4760E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4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9EE6-64AB-D249-9F83-5213B7BE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62A4A-9FCA-3844-8B4B-D4E427093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75CFD-A713-924F-8C45-07DA75AE3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83970-96D6-C44E-8684-4B8B2BA8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5D636-7C5F-114D-B8EE-A140C529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BA6C0-DDCA-0342-9577-85ED563A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06AE-99F4-6247-A44A-8E509B75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7CE87-948B-D541-98F8-2D2F3634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47415-62C0-1347-B7AA-48F9844CF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9FA4E-D9FE-9D4C-8BC6-03DF21B92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49748-1BAE-8A4C-8E55-34AE64F45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331676-BA8B-824C-AE5E-5E1722A9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12AE1-C201-6F45-BE6E-BFB92F75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475A0-3FEF-684A-98DE-4906FF87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6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785B-FB10-254C-ABAC-6EB8ACC8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17782-ECF0-0341-B5A5-3DEF3887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8324C-2F68-6340-B18B-1AE63FFD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B759A-8891-AA48-82CE-1BE2BEAE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0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E239F-AB50-984A-9F01-CA52A575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91E44-8214-7F4D-9071-DB06BA32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4F160-66E3-6348-95E5-9133A862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8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AEAD-6A28-E24B-BB3D-A5E5B894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92DD5-4B58-374B-88BC-CF8824AFA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A0A9D-1AEF-0843-8412-48983BED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FEB06-4CA4-A543-9BC0-F1227905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25B4E-95AB-6E4C-BE10-E1AA0528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9A4DF-CB92-4941-A5EA-1858B5EF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E1A2-7055-2748-83F2-08796B83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5089B2-52FD-674E-BAD3-1B4F51C5A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76A21-4990-FB4C-88F2-83770BFBE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2CA6E-4084-7D40-A8D9-7E37B6CB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E303-BFBF-4C4D-8EA5-9405468A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801FD-5960-C345-BA14-A9C23EC3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805ED-050D-8F48-8385-3636A12B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5C0B7-B61C-374A-B6F3-5B1059C1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254C7-54AD-F447-9CCA-AC85B7403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70E31-19A0-324F-9A51-7564B0BB3A0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CDF78-262F-C047-9BF3-A71E33252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3AD2A-0A7A-6845-A50F-BEB9E8B06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6087-56E0-5540-AB13-6252D98A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6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A2CE0A-47AC-49D9-38F0-64839055D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7819036-EF5C-5444-77B2-DF50405C7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A1AB8-72CE-9F60-350F-771B7163E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2F094D-C0C9-45C0-A1F7-D42EBD0B5F2E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B193D-9D2B-5B3A-210C-5FC6F13EE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F92FC-19A5-8206-2777-27650E6DC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441F4-FCFA-406F-B54F-6A1D4ABB4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itle 2">
            <a:extLst>
              <a:ext uri="{FF2B5EF4-FFF2-40B4-BE49-F238E27FC236}">
                <a16:creationId xmlns:a16="http://schemas.microsoft.com/office/drawing/2014/main" id="{A138A949-E5C4-3237-493B-AC1C76BA14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9838" y="4373563"/>
            <a:ext cx="8526024" cy="1232655"/>
          </a:xfrm>
        </p:spPr>
        <p:txBody>
          <a:bodyPr/>
          <a:lstStyle/>
          <a:p>
            <a:pPr eaLnBrk="1" hangingPunct="1"/>
            <a:r>
              <a:rPr lang="en-US" altLang="en-US" dirty="0"/>
              <a:t>Kyle Schniederjan</a:t>
            </a:r>
          </a:p>
          <a:p>
            <a:pPr eaLnBrk="1" hangingPunct="1"/>
            <a:r>
              <a:rPr lang="en-US" altLang="en-US" dirty="0"/>
              <a:t>Director of Capital Projects and Development Engineering</a:t>
            </a: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187D9E08-86A4-B235-42E5-ED63F1DB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8535" y="6392863"/>
            <a:ext cx="231630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C7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 23,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5629A-3FDB-2E4A-9FE9-FD0D1D762B5F}"/>
              </a:ext>
            </a:extLst>
          </p:cNvPr>
          <p:cNvSpPr txBox="1"/>
          <p:nvPr/>
        </p:nvSpPr>
        <p:spPr>
          <a:xfrm>
            <a:off x="1320801" y="980849"/>
            <a:ext cx="10075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Street Funding Discussion</a:t>
            </a:r>
          </a:p>
          <a:p>
            <a:pPr algn="ctr"/>
            <a:r>
              <a:rPr lang="en-US" sz="4000" dirty="0"/>
              <a:t>Funding Future and Maintaining Existing Streets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BB8A9C-C9A3-E746-9D1A-4DE1DA364D68}"/>
              </a:ext>
            </a:extLst>
          </p:cNvPr>
          <p:cNvCxnSpPr/>
          <p:nvPr/>
        </p:nvCxnSpPr>
        <p:spPr>
          <a:xfrm>
            <a:off x="493776" y="0"/>
            <a:ext cx="0" cy="6858000"/>
          </a:xfrm>
          <a:prstGeom prst="line">
            <a:avLst/>
          </a:prstGeom>
          <a:ln w="190500">
            <a:solidFill>
              <a:srgbClr val="24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DD061-CA46-8C43-A1F3-F7B380145C7B}"/>
              </a:ext>
            </a:extLst>
          </p:cNvPr>
          <p:cNvCxnSpPr/>
          <p:nvPr/>
        </p:nvCxnSpPr>
        <p:spPr>
          <a:xfrm>
            <a:off x="746760" y="0"/>
            <a:ext cx="0" cy="6858000"/>
          </a:xfrm>
          <a:prstGeom prst="line">
            <a:avLst/>
          </a:prstGeom>
          <a:ln w="190500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3F068-7B8E-C844-A6B1-3F881D9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56" y="5700088"/>
            <a:ext cx="1603887" cy="122362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EBCCF90-5908-8F9D-F06D-1334E375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551" y="365125"/>
            <a:ext cx="10515600" cy="1325563"/>
          </a:xfrm>
        </p:spPr>
        <p:txBody>
          <a:bodyPr/>
          <a:lstStyle/>
          <a:p>
            <a:r>
              <a:rPr lang="en-US" alt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What does future infrastructure funding for Streets look like? 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140515B-0456-64BC-B9C5-BF024F5AF5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2042" r="25806" b="14673"/>
          <a:stretch>
            <a:fillRect/>
          </a:stretch>
        </p:blipFill>
        <p:spPr bwMode="auto">
          <a:xfrm>
            <a:off x="1821790" y="1816699"/>
            <a:ext cx="578796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1C50F3-5E6A-4F9C-53D5-330F2AEEBF3D}"/>
              </a:ext>
            </a:extLst>
          </p:cNvPr>
          <p:cNvSpPr/>
          <p:nvPr/>
        </p:nvSpPr>
        <p:spPr>
          <a:xfrm>
            <a:off x="8217649" y="5052863"/>
            <a:ext cx="469900" cy="153987"/>
          </a:xfrm>
          <a:prstGeom prst="rect">
            <a:avLst/>
          </a:prstGeom>
          <a:solidFill>
            <a:srgbClr val="EB7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A5EB7D-D7AB-5FBE-315E-2648A31F8D31}"/>
              </a:ext>
            </a:extLst>
          </p:cNvPr>
          <p:cNvCxnSpPr>
            <a:cxnSpLocks/>
          </p:cNvCxnSpPr>
          <p:nvPr/>
        </p:nvCxnSpPr>
        <p:spPr>
          <a:xfrm>
            <a:off x="8217649" y="4829025"/>
            <a:ext cx="4699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BE150C-2BBA-EAF0-CC22-17A8CDC45F84}"/>
              </a:ext>
            </a:extLst>
          </p:cNvPr>
          <p:cNvSpPr txBox="1"/>
          <p:nvPr/>
        </p:nvSpPr>
        <p:spPr>
          <a:xfrm>
            <a:off x="8801849" y="4676625"/>
            <a:ext cx="3230562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Revenue with 3.5% Annual Growth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B1ADAE-3C52-1BBC-720B-D9BE29FCDDD4}"/>
              </a:ext>
            </a:extLst>
          </p:cNvPr>
          <p:cNvSpPr txBox="1"/>
          <p:nvPr/>
        </p:nvSpPr>
        <p:spPr>
          <a:xfrm>
            <a:off x="8801849" y="4983013"/>
            <a:ext cx="3230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Streets</a:t>
            </a:r>
          </a:p>
        </p:txBody>
      </p:sp>
    </p:spTree>
    <p:extLst>
      <p:ext uri="{BB962C8B-B14F-4D97-AF65-F5344CB8AC3E}">
        <p14:creationId xmlns:p14="http://schemas.microsoft.com/office/powerpoint/2010/main" val="78103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C1E908-ECBE-DB93-7DE1-BF7FB1C72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5" y="1242231"/>
            <a:ext cx="11325918" cy="1848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161416-8A66-9D49-5CA2-8DED0131C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92" y="3257419"/>
            <a:ext cx="11633322" cy="25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02A3-0211-8E41-8346-9019A864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83" y="148176"/>
            <a:ext cx="974445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30C7-BDA5-244A-A6BD-7139BB6E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524" y="1366221"/>
            <a:ext cx="10424157" cy="534360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Anticipated Schedule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BB8A9C-C9A3-E746-9D1A-4DE1DA364D68}"/>
              </a:ext>
            </a:extLst>
          </p:cNvPr>
          <p:cNvCxnSpPr/>
          <p:nvPr/>
        </p:nvCxnSpPr>
        <p:spPr>
          <a:xfrm>
            <a:off x="493776" y="0"/>
            <a:ext cx="0" cy="6858000"/>
          </a:xfrm>
          <a:prstGeom prst="line">
            <a:avLst/>
          </a:prstGeom>
          <a:ln w="190500">
            <a:solidFill>
              <a:srgbClr val="24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DD061-CA46-8C43-A1F3-F7B380145C7B}"/>
              </a:ext>
            </a:extLst>
          </p:cNvPr>
          <p:cNvCxnSpPr/>
          <p:nvPr/>
        </p:nvCxnSpPr>
        <p:spPr>
          <a:xfrm>
            <a:off x="746760" y="0"/>
            <a:ext cx="0" cy="6858000"/>
          </a:xfrm>
          <a:prstGeom prst="line">
            <a:avLst/>
          </a:prstGeom>
          <a:ln w="190500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3F068-7B8E-C844-A6B1-3F881D9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56" y="5700088"/>
            <a:ext cx="1603887" cy="122362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F8EFCA-486B-CAE7-2A63-1A0D0DFAC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45743"/>
              </p:ext>
            </p:extLst>
          </p:nvPr>
        </p:nvGraphicFramePr>
        <p:xfrm>
          <a:off x="1791801" y="1834086"/>
          <a:ext cx="8469993" cy="4519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7208">
                  <a:extLst>
                    <a:ext uri="{9D8B030D-6E8A-4147-A177-3AD203B41FA5}">
                      <a16:colId xmlns:a16="http://schemas.microsoft.com/office/drawing/2014/main" val="3235775702"/>
                    </a:ext>
                  </a:extLst>
                </a:gridCol>
                <a:gridCol w="289244">
                  <a:extLst>
                    <a:ext uri="{9D8B030D-6E8A-4147-A177-3AD203B41FA5}">
                      <a16:colId xmlns:a16="http://schemas.microsoft.com/office/drawing/2014/main" val="3607161333"/>
                    </a:ext>
                  </a:extLst>
                </a:gridCol>
                <a:gridCol w="5013541">
                  <a:extLst>
                    <a:ext uri="{9D8B030D-6E8A-4147-A177-3AD203B41FA5}">
                      <a16:colId xmlns:a16="http://schemas.microsoft.com/office/drawing/2014/main" val="3427573377"/>
                    </a:ext>
                  </a:extLst>
                </a:gridCol>
              </a:tblGrid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Wednesday, February 8,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Intro, Roles, Expectations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7227752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Wednesday, February 15,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Open for internal or staff meetings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8494004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Thursday, February 23,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staff Meets with New Gen durring the day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424478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Thursday, March 23,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Funding Basics and Options – General vs. Enterprise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5699909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Wednesday, April 5,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Level of Service Part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6991328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Thursday, April 6,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Levels of Service Part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217839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Thursday, April 27, 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Funding Structure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4593381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Thursday, May 11,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What is Included?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0409781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Thursday, May 25,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Costs Recap and Fee Basics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5365915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Thursday, June 8,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Fee Options &amp; Discounts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8388264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Thursday, June 15,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Proposed Implementation Methods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6640832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Tuesday, June 27,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Council Update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95821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Billing Database Development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0980130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Tuesday, October 10,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Council UPdate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3086441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Billing Implimentation Plan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068999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Ordinance Development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617111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Tuesday, December 12, 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Council Consideration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0900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11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9E34DD-7548-25ED-6806-A372FF7FF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3" y="693191"/>
            <a:ext cx="11732342" cy="40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4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02A3-0211-8E41-8346-9019A864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344" y="365125"/>
            <a:ext cx="9744456" cy="1325563"/>
          </a:xfrm>
        </p:spPr>
        <p:txBody>
          <a:bodyPr/>
          <a:lstStyle/>
          <a:p>
            <a:r>
              <a:rPr lang="en-US" dirty="0">
                <a:latin typeface="Futura Medium" pitchFamily="2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30C7-BDA5-244A-A6BD-7139BB6E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343" y="1620323"/>
            <a:ext cx="9744456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Goals and Objectives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 General Fund Items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 Enterprise Fund Items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Streets Infrastructure Funding (PDP Recap)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 Discussion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BB8A9C-C9A3-E746-9D1A-4DE1DA364D68}"/>
              </a:ext>
            </a:extLst>
          </p:cNvPr>
          <p:cNvCxnSpPr/>
          <p:nvPr/>
        </p:nvCxnSpPr>
        <p:spPr>
          <a:xfrm>
            <a:off x="493776" y="0"/>
            <a:ext cx="0" cy="6858000"/>
          </a:xfrm>
          <a:prstGeom prst="line">
            <a:avLst/>
          </a:prstGeom>
          <a:ln w="190500">
            <a:solidFill>
              <a:srgbClr val="24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DD061-CA46-8C43-A1F3-F7B380145C7B}"/>
              </a:ext>
            </a:extLst>
          </p:cNvPr>
          <p:cNvCxnSpPr/>
          <p:nvPr/>
        </p:nvCxnSpPr>
        <p:spPr>
          <a:xfrm>
            <a:off x="746760" y="0"/>
            <a:ext cx="0" cy="6858000"/>
          </a:xfrm>
          <a:prstGeom prst="line">
            <a:avLst/>
          </a:prstGeom>
          <a:ln w="190500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3F068-7B8E-C844-A6B1-3F881D9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56" y="5700088"/>
            <a:ext cx="1603887" cy="12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9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02A3-0211-8E41-8346-9019A864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83" y="148176"/>
            <a:ext cx="974445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Goals and Objectives– 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30C7-BDA5-244A-A6BD-7139BB6E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2" y="1366221"/>
            <a:ext cx="10628550" cy="534360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Explore Funding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Strategies to Construct Future Streets and Maintain Existing Streets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Funding Options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 Municipal General Fund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Enterprise Fund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Based vs. Fee Based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for RR&amp;R, Maintenance, Operations and Growth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Levels of Service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Arterial Streets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Residential Streets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Alleys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Street Signs and Public Messaging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Traffic Signals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Bridges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and Federal Participation Requirements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Policy Considerations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Policy Questions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Exemptions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Recommendations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BB8A9C-C9A3-E746-9D1A-4DE1DA364D68}"/>
              </a:ext>
            </a:extLst>
          </p:cNvPr>
          <p:cNvCxnSpPr/>
          <p:nvPr/>
        </p:nvCxnSpPr>
        <p:spPr>
          <a:xfrm>
            <a:off x="493776" y="0"/>
            <a:ext cx="0" cy="6858000"/>
          </a:xfrm>
          <a:prstGeom prst="line">
            <a:avLst/>
          </a:prstGeom>
          <a:ln w="190500">
            <a:solidFill>
              <a:srgbClr val="24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DD061-CA46-8C43-A1F3-F7B380145C7B}"/>
              </a:ext>
            </a:extLst>
          </p:cNvPr>
          <p:cNvCxnSpPr/>
          <p:nvPr/>
        </p:nvCxnSpPr>
        <p:spPr>
          <a:xfrm>
            <a:off x="746760" y="0"/>
            <a:ext cx="0" cy="6858000"/>
          </a:xfrm>
          <a:prstGeom prst="line">
            <a:avLst/>
          </a:prstGeom>
          <a:ln w="190500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3F068-7B8E-C844-A6B1-3F881D9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56" y="5700088"/>
            <a:ext cx="1603887" cy="12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02A3-0211-8E41-8346-9019A864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83" y="148176"/>
            <a:ext cx="974445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Municipal Funding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30C7-BDA5-244A-A6BD-7139BB6E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2" y="1366221"/>
            <a:ext cx="10628550" cy="5343603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Property Tax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Conventional Property Tax Charge Per The Value Of Property Inside City Limits. $0.40628 / $100 valuation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Exemptions Apply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Governmental including I.S.D.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Religious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Freeze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Specifically Allocated By Governing Body But Typically Not.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23% of the General Fund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Sales Tax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Conventional Purchase Tax On Purchases Within The City Limits. 8.25% - 6.25% State and 2% City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Exemptions Apply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Governmental including I.S.D.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Religious or otherwise exempt organizations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 and other non-tax goods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Specifically Allocated By Governing Body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1% General Funding and EDC 0.5% and 0.5% to reduce property tax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32% of the General Fund</a:t>
            </a:r>
          </a:p>
          <a:p>
            <a:pPr marL="914400" lvl="2" indent="0">
              <a:buNone/>
            </a:pP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BB8A9C-C9A3-E746-9D1A-4DE1DA364D68}"/>
              </a:ext>
            </a:extLst>
          </p:cNvPr>
          <p:cNvCxnSpPr/>
          <p:nvPr/>
        </p:nvCxnSpPr>
        <p:spPr>
          <a:xfrm>
            <a:off x="493776" y="0"/>
            <a:ext cx="0" cy="6858000"/>
          </a:xfrm>
          <a:prstGeom prst="line">
            <a:avLst/>
          </a:prstGeom>
          <a:ln w="190500">
            <a:solidFill>
              <a:srgbClr val="24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DD061-CA46-8C43-A1F3-F7B380145C7B}"/>
              </a:ext>
            </a:extLst>
          </p:cNvPr>
          <p:cNvCxnSpPr/>
          <p:nvPr/>
        </p:nvCxnSpPr>
        <p:spPr>
          <a:xfrm>
            <a:off x="746760" y="0"/>
            <a:ext cx="0" cy="6858000"/>
          </a:xfrm>
          <a:prstGeom prst="line">
            <a:avLst/>
          </a:prstGeom>
          <a:ln w="190500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3F068-7B8E-C844-A6B1-3F881D9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56" y="5700088"/>
            <a:ext cx="1603887" cy="12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3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02A3-0211-8E41-8346-9019A864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83" y="148176"/>
            <a:ext cx="974445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Enterprise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30C7-BDA5-244A-A6BD-7139BB6E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2" y="1366221"/>
            <a:ext cx="10628550" cy="534360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Based Fee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Utilities, Drainage, Airport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Consumption Dependent – Variable Revenue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Exemptions Can Apply if Established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Governmental – Parks Department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Religious Exemption for City of Amarillo Drainage Utility Fee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 Fees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Amarillo does not currently utilize this funding tool.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Highly Regulated at the State Level.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for proportional infrastructure growth related expenditures.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Water, Sewer, Drainage, Streets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BB8A9C-C9A3-E746-9D1A-4DE1DA364D68}"/>
              </a:ext>
            </a:extLst>
          </p:cNvPr>
          <p:cNvCxnSpPr/>
          <p:nvPr/>
        </p:nvCxnSpPr>
        <p:spPr>
          <a:xfrm>
            <a:off x="493776" y="0"/>
            <a:ext cx="0" cy="6858000"/>
          </a:xfrm>
          <a:prstGeom prst="line">
            <a:avLst/>
          </a:prstGeom>
          <a:ln w="190500">
            <a:solidFill>
              <a:srgbClr val="24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DD061-CA46-8C43-A1F3-F7B380145C7B}"/>
              </a:ext>
            </a:extLst>
          </p:cNvPr>
          <p:cNvCxnSpPr/>
          <p:nvPr/>
        </p:nvCxnSpPr>
        <p:spPr>
          <a:xfrm>
            <a:off x="746760" y="0"/>
            <a:ext cx="0" cy="6858000"/>
          </a:xfrm>
          <a:prstGeom prst="line">
            <a:avLst/>
          </a:prstGeom>
          <a:ln w="190500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3F068-7B8E-C844-A6B1-3F881D9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56" y="5700088"/>
            <a:ext cx="1603887" cy="12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498788-2F29-5DA2-0B71-145AA9F29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44" y="2966776"/>
            <a:ext cx="5548445" cy="3345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95B555-B99A-A8A7-ACDD-3C53E1700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86858"/>
            <a:ext cx="4949001" cy="3129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502A3-0211-8E41-8346-9019A864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83" y="148176"/>
            <a:ext cx="974445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Transportation Funding**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30C7-BDA5-244A-A6BD-7139BB6E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2" y="1366221"/>
            <a:ext cx="10628550" cy="534360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Tax Based Funding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2022-2023 Annual Budget - $490.8 Million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Fund - $217.4 Million forecasted Revenue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Fund - $239.3 Million forecasted Expenditures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BB8A9C-C9A3-E746-9D1A-4DE1DA364D68}"/>
              </a:ext>
            </a:extLst>
          </p:cNvPr>
          <p:cNvCxnSpPr/>
          <p:nvPr/>
        </p:nvCxnSpPr>
        <p:spPr>
          <a:xfrm>
            <a:off x="493776" y="0"/>
            <a:ext cx="0" cy="6858000"/>
          </a:xfrm>
          <a:prstGeom prst="line">
            <a:avLst/>
          </a:prstGeom>
          <a:ln w="190500">
            <a:solidFill>
              <a:srgbClr val="24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DD061-CA46-8C43-A1F3-F7B380145C7B}"/>
              </a:ext>
            </a:extLst>
          </p:cNvPr>
          <p:cNvCxnSpPr/>
          <p:nvPr/>
        </p:nvCxnSpPr>
        <p:spPr>
          <a:xfrm>
            <a:off x="746760" y="0"/>
            <a:ext cx="0" cy="6858000"/>
          </a:xfrm>
          <a:prstGeom prst="line">
            <a:avLst/>
          </a:prstGeom>
          <a:ln w="190500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3F068-7B8E-C844-A6B1-3F881D9B2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856" y="5700088"/>
            <a:ext cx="1603887" cy="12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5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02A3-0211-8E41-8346-9019A864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83" y="148176"/>
            <a:ext cx="974445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Transportation Funding - FY 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30C7-BDA5-244A-A6BD-7139BB6E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2" y="1366221"/>
            <a:ext cx="10628550" cy="5343603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Fund Expenditures- $239.3 Million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Transportation - $23,388,993</a:t>
            </a:r>
          </a:p>
          <a:p>
            <a:pPr lvl="3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Department = $11,108,668</a:t>
            </a:r>
          </a:p>
          <a:p>
            <a:pPr lvl="3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Administration = $5,545,263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Transit Departments = $6,735,057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Services – $10,044,835</a:t>
            </a:r>
          </a:p>
          <a:p>
            <a:pPr lvl="3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Works (direct &amp; indirect) = $556,828 x 25% = $140,000</a:t>
            </a:r>
          </a:p>
          <a:p>
            <a:pPr lvl="3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CP&amp;DE (direct &amp; indirect) = $1,326,811 x 67% = $884,540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Planning, Building Safety, Environmental Health, Fire Marshal = $8,161,196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Fund Transfers - $28,453,059</a:t>
            </a:r>
          </a:p>
          <a:p>
            <a:pPr lvl="3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Improvement Fund Capital Projects = $2,587,000</a:t>
            </a:r>
          </a:p>
          <a:p>
            <a:pPr lvl="3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Reconstruction of 5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Street and Bowie Street = $1,000,000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Infrastructure Funding Total = $21,265,471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BB8A9C-C9A3-E746-9D1A-4DE1DA364D68}"/>
              </a:ext>
            </a:extLst>
          </p:cNvPr>
          <p:cNvCxnSpPr/>
          <p:nvPr/>
        </p:nvCxnSpPr>
        <p:spPr>
          <a:xfrm>
            <a:off x="493776" y="0"/>
            <a:ext cx="0" cy="6858000"/>
          </a:xfrm>
          <a:prstGeom prst="line">
            <a:avLst/>
          </a:prstGeom>
          <a:ln w="190500">
            <a:solidFill>
              <a:srgbClr val="24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DD061-CA46-8C43-A1F3-F7B380145C7B}"/>
              </a:ext>
            </a:extLst>
          </p:cNvPr>
          <p:cNvCxnSpPr/>
          <p:nvPr/>
        </p:nvCxnSpPr>
        <p:spPr>
          <a:xfrm>
            <a:off x="746760" y="0"/>
            <a:ext cx="0" cy="6858000"/>
          </a:xfrm>
          <a:prstGeom prst="line">
            <a:avLst/>
          </a:prstGeom>
          <a:ln w="190500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3F068-7B8E-C844-A6B1-3F881D9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56" y="5700088"/>
            <a:ext cx="1603887" cy="12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3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02A3-0211-8E41-8346-9019A864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83" y="148176"/>
            <a:ext cx="974445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Transportation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30C7-BDA5-244A-A6BD-7139BB6E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2" y="1366221"/>
            <a:ext cx="10628550" cy="5343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Infrastructure Funding Total = $21,265,471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Operations = 12%? (performing analysis now)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Maintenance = 75%? (performing analysis now)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Rehab Repair &amp; Replacement vs. Growth (13% capital) = $3,587,000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Equivalent Tax Based Funding for $21.2 M =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$0.15 Property Tax Rate per $100 value.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29% Sales Tax Revenue from FY 22-23.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Equivalent Fee Based Funding for $21.2 M =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(73,000 water meters) = $275 per year or $23 per month.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Tiered system based on Vehicle Trip Rating = $4 to $10 per month residential and $45 to multiple thousand.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BB8A9C-C9A3-E746-9D1A-4DE1DA364D68}"/>
              </a:ext>
            </a:extLst>
          </p:cNvPr>
          <p:cNvCxnSpPr/>
          <p:nvPr/>
        </p:nvCxnSpPr>
        <p:spPr>
          <a:xfrm>
            <a:off x="493776" y="0"/>
            <a:ext cx="0" cy="6858000"/>
          </a:xfrm>
          <a:prstGeom prst="line">
            <a:avLst/>
          </a:prstGeom>
          <a:ln w="190500">
            <a:solidFill>
              <a:srgbClr val="24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DD061-CA46-8C43-A1F3-F7B380145C7B}"/>
              </a:ext>
            </a:extLst>
          </p:cNvPr>
          <p:cNvCxnSpPr/>
          <p:nvPr/>
        </p:nvCxnSpPr>
        <p:spPr>
          <a:xfrm>
            <a:off x="746760" y="0"/>
            <a:ext cx="0" cy="6858000"/>
          </a:xfrm>
          <a:prstGeom prst="line">
            <a:avLst/>
          </a:prstGeom>
          <a:ln w="190500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3F068-7B8E-C844-A6B1-3F881D9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56" y="5700088"/>
            <a:ext cx="1603887" cy="12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02A3-0211-8E41-8346-9019A864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83" y="148176"/>
            <a:ext cx="974445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Transportation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30C7-BDA5-244A-A6BD-7139BB6E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2" y="1366221"/>
            <a:ext cx="10628550" cy="534360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Years Funding $21,265,471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Identified Needs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2017 Street Assessment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Pavement Condition Index (PCI) is 69.15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popular scenario was to increase Average PCI to 75 and maintain that level of service.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2017 dollars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was estimated to require $245 Million (maintenance and RRR) to achieve a PCI of 75 and approximately $35 Million annual maintenance dollars to keep it.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BB8A9C-C9A3-E746-9D1A-4DE1DA364D68}"/>
              </a:ext>
            </a:extLst>
          </p:cNvPr>
          <p:cNvCxnSpPr/>
          <p:nvPr/>
        </p:nvCxnSpPr>
        <p:spPr>
          <a:xfrm>
            <a:off x="493776" y="0"/>
            <a:ext cx="0" cy="6858000"/>
          </a:xfrm>
          <a:prstGeom prst="line">
            <a:avLst/>
          </a:prstGeom>
          <a:ln w="190500">
            <a:solidFill>
              <a:srgbClr val="24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DD061-CA46-8C43-A1F3-F7B380145C7B}"/>
              </a:ext>
            </a:extLst>
          </p:cNvPr>
          <p:cNvCxnSpPr/>
          <p:nvPr/>
        </p:nvCxnSpPr>
        <p:spPr>
          <a:xfrm>
            <a:off x="746760" y="0"/>
            <a:ext cx="0" cy="6858000"/>
          </a:xfrm>
          <a:prstGeom prst="line">
            <a:avLst/>
          </a:prstGeom>
          <a:ln w="190500">
            <a:solidFill>
              <a:srgbClr val="FFB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3F068-7B8E-C844-A6B1-3F881D9B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56" y="5700088"/>
            <a:ext cx="1603887" cy="12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1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{C127C6A6-3A25-364C-8DC2-811F08E5112E}tf10001072</Template>
  <TotalTime>3957</TotalTime>
  <Words>1074</Words>
  <Application>Microsoft Office PowerPoint</Application>
  <PresentationFormat>Widescreen</PresentationFormat>
  <Paragraphs>191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Futura Medium</vt:lpstr>
      <vt:lpstr>Office Theme</vt:lpstr>
      <vt:lpstr>1_Office Theme</vt:lpstr>
      <vt:lpstr>PowerPoint Presentation</vt:lpstr>
      <vt:lpstr>Agenda</vt:lpstr>
      <vt:lpstr>Goals and Objectives– Why are we here?</vt:lpstr>
      <vt:lpstr>Municipal Funding Tools</vt:lpstr>
      <vt:lpstr>Enterprise Funding</vt:lpstr>
      <vt:lpstr>Transportation Funding**</vt:lpstr>
      <vt:lpstr>Transportation Funding - FY 22-23</vt:lpstr>
      <vt:lpstr>Transportation Funding</vt:lpstr>
      <vt:lpstr>Transportation Funding</vt:lpstr>
      <vt:lpstr>What does future infrastructure funding for Streets look like? </vt:lpstr>
      <vt:lpstr>PowerPoint Presentation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</dc:title>
  <dc:creator>Reaugh, Ashtyn</dc:creator>
  <cp:lastModifiedBy>Schniederjan, Kyle</cp:lastModifiedBy>
  <cp:revision>19</cp:revision>
  <dcterms:created xsi:type="dcterms:W3CDTF">2020-10-14T14:00:50Z</dcterms:created>
  <dcterms:modified xsi:type="dcterms:W3CDTF">2023-03-23T19:50:47Z</dcterms:modified>
</cp:coreProperties>
</file>