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  <p:sldMasterId id="2147483690" r:id="rId2"/>
  </p:sldMasterIdLst>
  <p:notesMasterIdLst>
    <p:notesMasterId r:id="rId21"/>
  </p:notesMasterIdLst>
  <p:sldIdLst>
    <p:sldId id="261" r:id="rId3"/>
    <p:sldId id="288" r:id="rId4"/>
    <p:sldId id="262" r:id="rId5"/>
    <p:sldId id="285" r:id="rId6"/>
    <p:sldId id="263" r:id="rId7"/>
    <p:sldId id="268" r:id="rId8"/>
    <p:sldId id="274" r:id="rId9"/>
    <p:sldId id="260" r:id="rId10"/>
    <p:sldId id="279" r:id="rId11"/>
    <p:sldId id="280" r:id="rId12"/>
    <p:sldId id="281" r:id="rId13"/>
    <p:sldId id="282" r:id="rId14"/>
    <p:sldId id="283" r:id="rId15"/>
    <p:sldId id="287" r:id="rId16"/>
    <p:sldId id="264" r:id="rId17"/>
    <p:sldId id="286" r:id="rId18"/>
    <p:sldId id="289" r:id="rId19"/>
    <p:sldId id="29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3048"/>
    <a:srgbClr val="FFB5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A07BC6-7140-4CFA-98B0-972FF096E95E}" v="3" dt="2023-02-08T16:23:03.3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4"/>
    <p:restoredTop sz="94668"/>
  </p:normalViewPr>
  <p:slideViewPr>
    <p:cSldViewPr snapToGrid="0" snapToObjects="1">
      <p:cViewPr varScale="1">
        <p:scale>
          <a:sx n="172" d="100"/>
          <a:sy n="172" d="100"/>
        </p:scale>
        <p:origin x="319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727B80-D6CD-024A-81C5-4199B8B1A4E6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4A055A-3692-9140-96E4-1CEE71A58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75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76C87F47-6085-C22D-FD12-80D3635609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EDD298D7-8458-DE39-4796-E8F766920A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53187-E8B4-E2CF-A1C6-C41ACFD4DF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198A83-AC30-494A-8859-C1DFD5FAF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E401609A-837C-D0E9-F36F-C940943516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7FFA4DE1-48E6-F7BC-83F1-5C45F73BDA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z="1800">
                <a:solidFill>
                  <a:srgbClr val="000000"/>
                </a:solidFill>
              </a:rPr>
              <a:t>Master Plan bond option: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>
                <a:solidFill>
                  <a:srgbClr val="000000"/>
                </a:solidFill>
              </a:rPr>
              <a:t>Complete an initial project list up front with a BOND</a:t>
            </a:r>
          </a:p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1800">
                <a:solidFill>
                  <a:srgbClr val="000000"/>
                </a:solidFill>
              </a:rPr>
              <a:t>Increase the capital budget to 4M per year.  Annual inflation of 3.16% starting in FY25/26. Total Capital list completed by 2030/31</a:t>
            </a:r>
            <a:r>
              <a:rPr lang="en-US" altLang="en-US"/>
              <a:t> </a:t>
            </a: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B13F5E14-9BE3-8643-7D57-32259A2221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B9823E-B170-4691-99CD-4E6A5F3F803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D79E5045-B071-E5E0-B7C0-A7BB931D87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DB74CD0F-2D3F-2F62-319A-9EBCD20093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General Fund Transfer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>
                <a:solidFill>
                  <a:srgbClr val="000000"/>
                </a:solidFill>
              </a:rPr>
              <a:t>First Five Year from DTS recommendation to increase PCI to 75.  Future years the Maintenance Budget Proposed to maintain a 75 PCI (35M) and an inflation factor of 3.16%</a:t>
            </a:r>
            <a:r>
              <a:rPr lang="en-US" altLang="en-US"/>
              <a:t> 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Not asking you to solve this from implementation.</a:t>
            </a: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F351290D-99BF-22F3-ACB7-4CE84B607F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E7DE21-5B93-4996-8B04-C0ACE60240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D79E5045-B071-E5E0-B7C0-A7BB931D87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DB74CD0F-2D3F-2F62-319A-9EBCD20093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General Fund Transfer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>
                <a:solidFill>
                  <a:srgbClr val="000000"/>
                </a:solidFill>
              </a:rPr>
              <a:t>First Five Year from DTS recommendation to increase PCI to 75.  Future years the Maintenance Budget Proposed to maintain a 75 PCI (35M) and an inflation factor of 3.16%</a:t>
            </a:r>
            <a:r>
              <a:rPr lang="en-US" altLang="en-US"/>
              <a:t> 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Not asking you to solve this from implementation.</a:t>
            </a: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F351290D-99BF-22F3-ACB7-4CE84B607F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E7DE21-5B93-4996-8B04-C0ACE60240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3451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D79E5045-B071-E5E0-B7C0-A7BB931D87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DB74CD0F-2D3F-2F62-319A-9EBCD20093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General Fund Transfer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>
                <a:solidFill>
                  <a:srgbClr val="000000"/>
                </a:solidFill>
              </a:rPr>
              <a:t>First Five Year from DTS recommendation to increase PCI to 75.  Future years the Maintenance Budget Proposed to maintain a 75 PCI (35M) and an inflation factor of 3.16%</a:t>
            </a:r>
            <a:r>
              <a:rPr lang="en-US" altLang="en-US"/>
              <a:t> 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Not asking you to solve this from implementation.</a:t>
            </a: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F351290D-99BF-22F3-ACB7-4CE84B607F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E7DE21-5B93-4996-8B04-C0ACE60240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3293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D79E5045-B071-E5E0-B7C0-A7BB931D87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DB74CD0F-2D3F-2F62-319A-9EBCD20093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General Fund Transfer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>
                <a:solidFill>
                  <a:srgbClr val="000000"/>
                </a:solidFill>
              </a:rPr>
              <a:t>First Five Year from DTS recommendation to increase PCI to 75.  Future years the Maintenance Budget Proposed to maintain a 75 PCI (35M) and an inflation factor of 3.16%</a:t>
            </a:r>
            <a:r>
              <a:rPr lang="en-US" altLang="en-US"/>
              <a:t> 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Not asking you to solve this from implementation.</a:t>
            </a: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F351290D-99BF-22F3-ACB7-4CE84B607F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E7DE21-5B93-4996-8B04-C0ACE60240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1224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4A055A-3692-9140-96E4-1CEE71A5855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456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4A055A-3692-9140-96E4-1CEE71A5855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32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4A055A-3692-9140-96E4-1CEE71A5855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1435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4A055A-3692-9140-96E4-1CEE71A5855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12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4A055A-3692-9140-96E4-1CEE71A5855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484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4A055A-3692-9140-96E4-1CEE71A5855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42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4A055A-3692-9140-96E4-1CEE71A585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92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4A055A-3692-9140-96E4-1CEE71A5855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52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4A055A-3692-9140-96E4-1CEE71A5855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08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2A41393D-38A1-F456-AC96-C9D517523D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BDB61117-529E-B758-6CDD-ADDE4952F8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4284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To answer question number 1 –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#1 What is the cost breakdown for infrastructure funding;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 Developer’s Costs and City’s Costs?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First I zoomed out for good context previous ten completed years.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 b="1"/>
              <a:t>Infrastructure</a:t>
            </a:r>
            <a:r>
              <a:rPr lang="en-US" altLang="en-US"/>
              <a:t>: Water, Sewer, Drainage, Streets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 b="1"/>
              <a:t>Development: Developers Costs </a:t>
            </a:r>
            <a:r>
              <a:rPr lang="en-US" altLang="en-US" sz="1000"/>
              <a:t>• Subdivision regulation requirements • Developer must construct on-site infrastructure to serve the development.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/>
              <a:t>Growth Capital: </a:t>
            </a:r>
            <a:r>
              <a:rPr lang="en-US" altLang="en-US" sz="1000"/>
              <a:t>Capital projects to expand the system to serve growth, City’s Cost • Reactive – Just in time model, reaching regulatory limits, piecemealed design, first come first served. • Proactive – Master Planning allows for upsizing development and RRR projects.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/>
              <a:t>Rehab, Repair, and Replace(RRR) Capital</a:t>
            </a:r>
            <a:r>
              <a:rPr lang="en-US" altLang="en-US"/>
              <a:t>: </a:t>
            </a:r>
            <a:r>
              <a:rPr lang="en-US" altLang="en-US" sz="1000"/>
              <a:t>End of Life Costs on the system, City’s Cost • Includes predictable and emergency costs, should budget for inflation and growth, (opinion)should be prioritized over and/or not compete with growth capital.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/>
              <a:t>Operations &amp; Maintenance:</a:t>
            </a:r>
            <a:r>
              <a:rPr lang="en-US" altLang="en-US"/>
              <a:t> </a:t>
            </a:r>
            <a:r>
              <a:rPr lang="en-US" altLang="en-US" sz="1000"/>
              <a:t>Repetitive Operational Costs, City’s Cost • O&amp;M Department budgeted projects and internal work, fire hydrant replacement, traffic signals, potholes</a:t>
            </a:r>
          </a:p>
          <a:p>
            <a:pPr eaLnBrk="1" hangingPunct="1">
              <a:spcBef>
                <a:spcPct val="0"/>
              </a:spcBef>
            </a:pPr>
            <a:endParaRPr lang="en-US" altLang="en-US" sz="1000"/>
          </a:p>
          <a:p>
            <a:pPr eaLnBrk="1" hangingPunct="1">
              <a:spcBef>
                <a:spcPct val="0"/>
              </a:spcBef>
            </a:pPr>
            <a:r>
              <a:rPr lang="en-US" altLang="en-US" sz="1000"/>
              <a:t>Now having some context… lets zoom in</a:t>
            </a:r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89155E92-123B-8FBF-92A0-EA28FA2963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975092-A49B-4E16-84A0-57773ED20E0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DF31AF8E-95CE-1A27-0BF5-1A9F149FCB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CC041021-D378-9D64-12DD-1FC00E56E8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If we remove the numbers and think conceptually.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Meghan Zeigler-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Big picture wrap-up to question #1.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Pause for Questions…</a:t>
            </a: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24431AA3-882C-CDDC-3627-9B5F381AD7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4E54665-C762-4F6A-A2FE-4FA124F3D5A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E80BF358-1888-CA60-576F-4C29B7FEAF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050496D3-D89E-6EA6-3580-F1B7B84FD3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This is total Revenue – Cant use it 100% for Capital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Doesn’t account for expansion that is dramatically different than what we have seen in the past.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Does account for Growth Spending – It is not the same Growth Spending of the previous two decades.</a:t>
            </a:r>
          </a:p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A6F3A78B-662B-BF49-02D1-7A2BBA186A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FC29E2-0AEA-4A51-A300-8C2EEA1B853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268C3-1B08-2B44-A240-9051CA005F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AEBBF0-039F-2942-8107-ACE1475EA9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971A4-74A1-D94D-A9FC-BB15D849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0E31-19A0-324F-9A51-7564B0BB3A04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79DC9-9E4D-364B-B638-CA0013862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55B2EF-FCE5-D142-BEF5-F607E29B8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D6087-56E0-5540-AB13-6252D98A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82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7234B-0DA6-6643-B2BA-F590F20EA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9A856D-44E8-1945-864C-900FF914A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5CA48-49D6-724B-81A5-FF80E0585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0E31-19A0-324F-9A51-7564B0BB3A04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D8909-ED2A-C743-A3F3-7138E969B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5DBB7-6402-974E-B5CF-6992FF276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D6087-56E0-5540-AB13-6252D98A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30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670DF7-AC5A-974F-9BE4-21FBA45763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A306D6-03E6-B44A-92F0-036373E3B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DA772-22E9-C444-8DF9-8B9B923C1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0E31-19A0-324F-9A51-7564B0BB3A04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C534A-B1FA-104A-85FE-9B7F8D449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624BD-3C09-5C46-AC77-B44F7F9FD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D6087-56E0-5540-AB13-6252D98A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27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36510CBD-625C-DEFE-BCAB-D85E1BD5B6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EF8214-1DB1-A564-AB7D-46AC8E53B0C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8200" y="214313"/>
            <a:ext cx="57880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PARTNERSHIP FOR DEVELOPMENT PROGRESS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1191AB-10EF-C3CE-65EB-7D1201B8F9B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64225" y="214313"/>
            <a:ext cx="548957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Amarillo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86596"/>
            <a:ext cx="10515600" cy="1104092"/>
          </a:xfrm>
        </p:spPr>
        <p:txBody>
          <a:bodyPr/>
          <a:lstStyle>
            <a:lvl1pPr>
              <a:defRPr b="1">
                <a:solidFill>
                  <a:srgbClr val="EA79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0D116F0-7161-0DD1-B8DE-56344495C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D8F6D-7532-4567-BBFE-E1876D9C9C6E}" type="datetimeFigureOut">
              <a:rPr lang="en-US"/>
              <a:pPr>
                <a:defRPr/>
              </a:pPr>
              <a:t>2/8/2023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1C0C1B8-3648-4ABD-F999-387B5C1BA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33289F9-FECF-C366-3B99-2F8F61E31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ED67F-8BCD-47C5-9FBF-28E39E3C17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09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FAE1606E-F708-52CA-BED2-281402CB18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0286" y="1122363"/>
            <a:ext cx="8157714" cy="3018316"/>
          </a:xfr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0286" y="4373592"/>
            <a:ext cx="8157713" cy="884208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6C70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573A765-2168-FD55-2EAD-B57F57849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24715-5FF8-4D64-9A6F-1FB110EC65B2}" type="datetimeFigureOut">
              <a:rPr lang="en-US"/>
              <a:pPr>
                <a:defRPr/>
              </a:pPr>
              <a:t>2/8/2023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EF635E1-A7A0-1AD4-B5CB-E18713FF8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5B6A2DB-9384-0687-47AE-DD579DD47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63F7F-8212-4B8F-8895-D612C58B54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11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1DD7DF9A-6622-A366-607F-6280A3CA14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E1DC26-324A-A624-A4C8-F96B8F2E10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8200" y="214313"/>
            <a:ext cx="57880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PARTNERSHIP FOR DEVELOPMENT PROGRESS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61C6E7-99B6-4997-3853-EEDEC967F80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64225" y="214313"/>
            <a:ext cx="548957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Amarillo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86596"/>
            <a:ext cx="10515600" cy="1104092"/>
          </a:xfrm>
        </p:spPr>
        <p:txBody>
          <a:bodyPr/>
          <a:lstStyle>
            <a:lvl1pPr>
              <a:defRPr b="1">
                <a:solidFill>
                  <a:srgbClr val="EA79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CC3E571-1763-1180-B6FE-7901B63D6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F13A4-E463-4731-B532-42B53C2ABD48}" type="datetimeFigureOut">
              <a:rPr lang="en-US"/>
              <a:pPr>
                <a:defRPr/>
              </a:pPr>
              <a:t>2/8/2023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7CEB0D9-829D-FDE7-C13F-2A1F7F22D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5B0CD50-F8F7-E1A3-4484-EF08A93EA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9DF8F-799D-4BDF-9850-D51CA7D0C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36510CBD-625C-DEFE-BCAB-D85E1BD5B6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EF8214-1DB1-A564-AB7D-46AC8E53B0C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8200" y="214313"/>
            <a:ext cx="57880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PARTNERSHIP FOR DEVELOPMENT PROGRESS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1191AB-10EF-C3CE-65EB-7D1201B8F9B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64225" y="214313"/>
            <a:ext cx="548957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Amarillo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86596"/>
            <a:ext cx="10515600" cy="1104092"/>
          </a:xfrm>
        </p:spPr>
        <p:txBody>
          <a:bodyPr/>
          <a:lstStyle>
            <a:lvl1pPr>
              <a:defRPr b="1">
                <a:solidFill>
                  <a:srgbClr val="EA79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0D116F0-7161-0DD1-B8DE-56344495C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D8F6D-7532-4567-BBFE-E1876D9C9C6E}" type="datetimeFigureOut">
              <a:rPr lang="en-US"/>
              <a:pPr>
                <a:defRPr/>
              </a:pPr>
              <a:t>2/8/2023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1C0C1B8-3648-4ABD-F999-387B5C1BA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33289F9-FECF-C366-3B99-2F8F61E31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ED67F-8BCD-47C5-9FBF-28E39E3C17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871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1767F-6BF2-5340-83AF-712594C9A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79A4C-A52A-5D45-8ED6-30261FC994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8E602-4368-054E-9B8A-7A2D9079D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0E31-19A0-324F-9A51-7564B0BB3A04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79278-F056-D845-8702-965D30980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1D70E-AD63-0B48-9575-DD174BF8E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D6087-56E0-5540-AB13-6252D98A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56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F5F64-BC8E-284C-81BF-2FA50BA80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15F9F4-719C-F247-A4DE-A36C49611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CF57D-0855-E846-8EA8-C2A534554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0E31-19A0-324F-9A51-7564B0BB3A04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198D4-696E-014B-9E62-25BBE33EF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ED4ED-373B-3443-B6F9-EEA4760EA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D6087-56E0-5540-AB13-6252D98A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042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19EE6-64AB-D249-9F83-5213B7BE5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62A4A-9FCA-3844-8B4B-D4E4270937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575CFD-A713-924F-8C45-07DA75AE3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D83970-96D6-C44E-8684-4B8B2BA88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0E31-19A0-324F-9A51-7564B0BB3A04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C5D636-7C5F-114D-B8EE-A140C5292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EBA6C0-DDCA-0342-9577-85ED563AE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D6087-56E0-5540-AB13-6252D98A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15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506AE-99F4-6247-A44A-8E509B75C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57CE87-948B-D541-98F8-2D2F3634E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A47415-62C0-1347-B7AA-48F9844CF8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09FA4E-D9FE-9D4C-8BC6-03DF21B92B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249748-1BAE-8A4C-8E55-34AE64F45E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331676-BA8B-824C-AE5E-5E1722A9F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0E31-19A0-324F-9A51-7564B0BB3A04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612AE1-C201-6F45-BE6E-BFB92F75A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5475A0-3FEF-684A-98DE-4906FF870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D6087-56E0-5540-AB13-6252D98A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61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D785B-FB10-254C-ABAC-6EB8ACC8E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617782-ECF0-0341-B5A5-3DEF3887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0E31-19A0-324F-9A51-7564B0BB3A04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98324C-2F68-6340-B18B-1AE63FFDD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5B759A-8891-AA48-82CE-1BE2BEAE4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D6087-56E0-5540-AB13-6252D98A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06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E239F-AB50-984A-9F01-CA52A5758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0E31-19A0-324F-9A51-7564B0BB3A04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091E44-8214-7F4D-9071-DB06BA32E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34F160-66E3-6348-95E5-9133A862B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D6087-56E0-5540-AB13-6252D98A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88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6AEAD-6A28-E24B-BB3D-A5E5B8947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92DD5-4B58-374B-88BC-CF8824AFA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5A0A9D-1AEF-0843-8412-48983BED6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9FEB06-4CA4-A543-9BC0-F12279050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0E31-19A0-324F-9A51-7564B0BB3A04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C25B4E-95AB-6E4C-BE10-E1AA0528A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59A4DF-CB92-4941-A5EA-1858B5EFB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D6087-56E0-5540-AB13-6252D98A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06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FE1A2-7055-2748-83F2-08796B839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5089B2-52FD-674E-BAD3-1B4F51C5A1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A76A21-4990-FB4C-88F2-83770BFBE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2CA6E-4084-7D40-A8D9-7E37B6CBE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70E31-19A0-324F-9A51-7564B0BB3A04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C0E303-BFBF-4C4D-8EA5-9405468AB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5801FD-5960-C345-BA14-A9C23EC31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D6087-56E0-5540-AB13-6252D98A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85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9805ED-050D-8F48-8385-3636A12B4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5C0B7-B61C-374A-B6F3-5B1059C10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254C7-54AD-F447-9CCA-AC85B74038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70E31-19A0-324F-9A51-7564B0BB3A04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CDF78-262F-C047-9BF3-A71E33252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3AD2A-0A7A-6845-A50F-BEB9E8B06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D6087-56E0-5540-AB13-6252D98A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68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8A2CE0A-47AC-49D9-38F0-64839055DA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7819036-EF5C-5444-77B2-DF50405C75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A1AB8-72CE-9F60-350F-771B7163E0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42F094D-C0C9-45C0-A1F7-D42EBD0B5F2E}" type="datetimeFigureOut">
              <a:rPr lang="en-US"/>
              <a:pPr>
                <a:defRPr/>
              </a:pPr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B193D-9D2B-5B3A-210C-5FC6F13EE6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F92FC-19A5-8206-2777-27650E6DC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CC441F4-FCFA-406F-B54F-6A1D4ABB4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944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IfrHYTM3zs?feature=oembed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ubtitle 2">
            <a:extLst>
              <a:ext uri="{FF2B5EF4-FFF2-40B4-BE49-F238E27FC236}">
                <a16:creationId xmlns:a16="http://schemas.microsoft.com/office/drawing/2014/main" id="{A138A949-E5C4-3237-493B-AC1C76BA141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509838" y="4373563"/>
            <a:ext cx="8526024" cy="1232655"/>
          </a:xfrm>
        </p:spPr>
        <p:txBody>
          <a:bodyPr/>
          <a:lstStyle/>
          <a:p>
            <a:pPr eaLnBrk="1" hangingPunct="1"/>
            <a:r>
              <a:rPr lang="en-US" altLang="en-US" dirty="0"/>
              <a:t>Kyle Schniederjan</a:t>
            </a:r>
          </a:p>
          <a:p>
            <a:pPr eaLnBrk="1" hangingPunct="1"/>
            <a:r>
              <a:rPr lang="en-US" altLang="en-US" dirty="0"/>
              <a:t>Director of Capital Projects and Development Engineering</a:t>
            </a:r>
          </a:p>
        </p:txBody>
      </p:sp>
      <p:sp>
        <p:nvSpPr>
          <p:cNvPr id="6148" name="TextBox 3">
            <a:extLst>
              <a:ext uri="{FF2B5EF4-FFF2-40B4-BE49-F238E27FC236}">
                <a16:creationId xmlns:a16="http://schemas.microsoft.com/office/drawing/2014/main" id="{187D9E08-86A4-B235-42E5-ED63F1DB4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8535" y="6392863"/>
            <a:ext cx="2316303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C70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January 31,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B5629A-3FDB-2E4A-9FE9-FD0D1D762B5F}"/>
              </a:ext>
            </a:extLst>
          </p:cNvPr>
          <p:cNvSpPr txBox="1"/>
          <p:nvPr/>
        </p:nvSpPr>
        <p:spPr>
          <a:xfrm>
            <a:off x="1320801" y="980849"/>
            <a:ext cx="100753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Street Funding Discussion</a:t>
            </a:r>
          </a:p>
          <a:p>
            <a:pPr algn="ctr"/>
            <a:r>
              <a:rPr lang="en-US" sz="4000" dirty="0"/>
              <a:t>Funding Future and Maintaining Existing Streets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8A33A-E04C-84A6-0C73-9238482E5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7375"/>
            <a:ext cx="10515600" cy="11033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i="1" dirty="0">
                <a:ea typeface="Calibri" panose="020F0502020204030204" pitchFamily="34" charset="0"/>
                <a:cs typeface="Times New Roman" panose="02020603050405020304" pitchFamily="18" charset="0"/>
              </a:rPr>
              <a:t>What does future infrastructure funding for Drainage look like? </a:t>
            </a:r>
            <a:endParaRPr lang="en-US" dirty="0"/>
          </a:p>
        </p:txBody>
      </p:sp>
      <p:pic>
        <p:nvPicPr>
          <p:cNvPr id="24579" name="Picture 4">
            <a:extLst>
              <a:ext uri="{FF2B5EF4-FFF2-40B4-BE49-F238E27FC236}">
                <a16:creationId xmlns:a16="http://schemas.microsoft.com/office/drawing/2014/main" id="{71B7515C-9DC4-ED03-9F52-37458C5BE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7" t="285" r="25333" b="13847"/>
          <a:stretch>
            <a:fillRect/>
          </a:stretch>
        </p:blipFill>
        <p:spPr bwMode="auto">
          <a:xfrm>
            <a:off x="827088" y="1690688"/>
            <a:ext cx="6497637" cy="497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3">
            <a:extLst>
              <a:ext uri="{FF2B5EF4-FFF2-40B4-BE49-F238E27FC236}">
                <a16:creationId xmlns:a16="http://schemas.microsoft.com/office/drawing/2014/main" id="{A1D4EE5B-E6E1-08CF-35FC-3539C1319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3700" y="3484563"/>
            <a:ext cx="6000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$71M</a:t>
            </a:r>
          </a:p>
        </p:txBody>
      </p:sp>
      <p:sp>
        <p:nvSpPr>
          <p:cNvPr id="24581" name="TextBox 5">
            <a:extLst>
              <a:ext uri="{FF2B5EF4-FFF2-40B4-BE49-F238E27FC236}">
                <a16:creationId xmlns:a16="http://schemas.microsoft.com/office/drawing/2014/main" id="{85A66FE7-83AD-9952-BC5E-BE8FED6AA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7425" y="5240338"/>
            <a:ext cx="6000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$19M</a:t>
            </a:r>
          </a:p>
        </p:txBody>
      </p:sp>
      <p:sp>
        <p:nvSpPr>
          <p:cNvPr id="24582" name="TextBox 6">
            <a:extLst>
              <a:ext uri="{FF2B5EF4-FFF2-40B4-BE49-F238E27FC236}">
                <a16:creationId xmlns:a16="http://schemas.microsoft.com/office/drawing/2014/main" id="{75048B82-2C75-4347-4BD7-6B338BD9E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9975" y="5148263"/>
            <a:ext cx="6492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$21.9M</a:t>
            </a:r>
          </a:p>
        </p:txBody>
      </p:sp>
      <p:sp>
        <p:nvSpPr>
          <p:cNvPr id="24583" name="TextBox 7">
            <a:extLst>
              <a:ext uri="{FF2B5EF4-FFF2-40B4-BE49-F238E27FC236}">
                <a16:creationId xmlns:a16="http://schemas.microsoft.com/office/drawing/2014/main" id="{77C29048-F97F-A8D1-EE34-CE434C18D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7838" y="5024438"/>
            <a:ext cx="6667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$25.6M</a:t>
            </a:r>
          </a:p>
        </p:txBody>
      </p:sp>
      <p:sp>
        <p:nvSpPr>
          <p:cNvPr id="24584" name="TextBox 8">
            <a:extLst>
              <a:ext uri="{FF2B5EF4-FFF2-40B4-BE49-F238E27FC236}">
                <a16:creationId xmlns:a16="http://schemas.microsoft.com/office/drawing/2014/main" id="{640655AF-A7A6-1A7F-4E9C-93923F0F4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588" y="4883150"/>
            <a:ext cx="666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$29.9M</a:t>
            </a:r>
          </a:p>
        </p:txBody>
      </p:sp>
      <p:sp>
        <p:nvSpPr>
          <p:cNvPr id="24585" name="TextBox 9">
            <a:extLst>
              <a:ext uri="{FF2B5EF4-FFF2-40B4-BE49-F238E27FC236}">
                <a16:creationId xmlns:a16="http://schemas.microsoft.com/office/drawing/2014/main" id="{C1B02FE5-AD5F-DBAA-2BCE-44E701AC96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9438" y="2027238"/>
            <a:ext cx="6667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$114M</a:t>
            </a:r>
          </a:p>
        </p:txBody>
      </p:sp>
      <p:sp>
        <p:nvSpPr>
          <p:cNvPr id="24586" name="TextBox 10">
            <a:extLst>
              <a:ext uri="{FF2B5EF4-FFF2-40B4-BE49-F238E27FC236}">
                <a16:creationId xmlns:a16="http://schemas.microsoft.com/office/drawing/2014/main" id="{7D12510F-6848-C651-C548-5EEDB9597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5713" y="4540250"/>
            <a:ext cx="666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$39.6M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DBA627-88FA-BCD8-D750-78A4E8B8F2D9}"/>
              </a:ext>
            </a:extLst>
          </p:cNvPr>
          <p:cNvSpPr/>
          <p:nvPr/>
        </p:nvSpPr>
        <p:spPr>
          <a:xfrm>
            <a:off x="7431088" y="5649913"/>
            <a:ext cx="471487" cy="153987"/>
          </a:xfrm>
          <a:prstGeom prst="rect">
            <a:avLst/>
          </a:prstGeom>
          <a:solidFill>
            <a:srgbClr val="D74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49C24DF-4DFA-A4B2-F98D-D0D6297437DB}"/>
              </a:ext>
            </a:extLst>
          </p:cNvPr>
          <p:cNvCxnSpPr>
            <a:cxnSpLocks/>
          </p:cNvCxnSpPr>
          <p:nvPr/>
        </p:nvCxnSpPr>
        <p:spPr>
          <a:xfrm>
            <a:off x="7431088" y="5426075"/>
            <a:ext cx="471487" cy="0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A1C430B-2809-C766-904B-AD03035813BD}"/>
              </a:ext>
            </a:extLst>
          </p:cNvPr>
          <p:cNvSpPr txBox="1"/>
          <p:nvPr/>
        </p:nvSpPr>
        <p:spPr>
          <a:xfrm>
            <a:off x="8015288" y="5273675"/>
            <a:ext cx="3230562" cy="306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Revenue with 3.5% Annual Growth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B76A9C-DBF7-47D8-945C-2F58C39CE9B8}"/>
              </a:ext>
            </a:extLst>
          </p:cNvPr>
          <p:cNvSpPr txBox="1"/>
          <p:nvPr/>
        </p:nvSpPr>
        <p:spPr>
          <a:xfrm>
            <a:off x="8015288" y="5580063"/>
            <a:ext cx="32305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Drainage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C3F7E-B043-D9F8-1A3F-D98091FAD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7375"/>
            <a:ext cx="10515600" cy="11033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i="1" dirty="0">
                <a:ea typeface="Calibri" panose="020F0502020204030204" pitchFamily="34" charset="0"/>
                <a:cs typeface="Times New Roman" panose="02020603050405020304" pitchFamily="18" charset="0"/>
              </a:rPr>
              <a:t>What does future infrastructure funding for Streets look like? </a:t>
            </a:r>
            <a:endParaRPr lang="en-US" dirty="0"/>
          </a:p>
        </p:txBody>
      </p:sp>
      <p:pic>
        <p:nvPicPr>
          <p:cNvPr id="26627" name="Picture 4">
            <a:extLst>
              <a:ext uri="{FF2B5EF4-FFF2-40B4-BE49-F238E27FC236}">
                <a16:creationId xmlns:a16="http://schemas.microsoft.com/office/drawing/2014/main" id="{21E8FE7D-3F23-8826-92C7-33FC6D1D5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9" t="2042" r="25806" b="14673"/>
          <a:stretch>
            <a:fillRect/>
          </a:stretch>
        </p:blipFill>
        <p:spPr bwMode="auto">
          <a:xfrm>
            <a:off x="757238" y="1812925"/>
            <a:ext cx="6619875" cy="497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3">
            <a:extLst>
              <a:ext uri="{FF2B5EF4-FFF2-40B4-BE49-F238E27FC236}">
                <a16:creationId xmlns:a16="http://schemas.microsoft.com/office/drawing/2014/main" id="{CFEF599F-0BC1-2A36-D11E-0EEA48088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4575" y="5110163"/>
            <a:ext cx="6381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$74.4M</a:t>
            </a:r>
          </a:p>
        </p:txBody>
      </p:sp>
      <p:sp>
        <p:nvSpPr>
          <p:cNvPr id="26629" name="TextBox 5">
            <a:extLst>
              <a:ext uri="{FF2B5EF4-FFF2-40B4-BE49-F238E27FC236}">
                <a16:creationId xmlns:a16="http://schemas.microsoft.com/office/drawing/2014/main" id="{E2387A64-D491-BE05-8A3B-BCF7A58F8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2275" y="3116263"/>
            <a:ext cx="70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$247.2M</a:t>
            </a:r>
          </a:p>
        </p:txBody>
      </p:sp>
      <p:sp>
        <p:nvSpPr>
          <p:cNvPr id="26630" name="TextBox 6">
            <a:extLst>
              <a:ext uri="{FF2B5EF4-FFF2-40B4-BE49-F238E27FC236}">
                <a16:creationId xmlns:a16="http://schemas.microsoft.com/office/drawing/2014/main" id="{94058738-5754-F86D-E8C4-2F6FE4F2B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8550" y="3781425"/>
            <a:ext cx="7048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$186.4M</a:t>
            </a:r>
          </a:p>
        </p:txBody>
      </p:sp>
      <p:sp>
        <p:nvSpPr>
          <p:cNvPr id="26631" name="TextBox 7">
            <a:extLst>
              <a:ext uri="{FF2B5EF4-FFF2-40B4-BE49-F238E27FC236}">
                <a16:creationId xmlns:a16="http://schemas.microsoft.com/office/drawing/2014/main" id="{CE2DB30D-E1DA-46F8-003F-B9FDA7433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875" y="3463925"/>
            <a:ext cx="7048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$217.7M</a:t>
            </a:r>
          </a:p>
        </p:txBody>
      </p:sp>
      <p:sp>
        <p:nvSpPr>
          <p:cNvPr id="26632" name="TextBox 8">
            <a:extLst>
              <a:ext uri="{FF2B5EF4-FFF2-40B4-BE49-F238E27FC236}">
                <a16:creationId xmlns:a16="http://schemas.microsoft.com/office/drawing/2014/main" id="{C262AA43-388E-50BE-25F5-3B48A779B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0150" y="3030538"/>
            <a:ext cx="70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$254.4M</a:t>
            </a:r>
          </a:p>
        </p:txBody>
      </p:sp>
      <p:sp>
        <p:nvSpPr>
          <p:cNvPr id="26633" name="TextBox 9">
            <a:extLst>
              <a:ext uri="{FF2B5EF4-FFF2-40B4-BE49-F238E27FC236}">
                <a16:creationId xmlns:a16="http://schemas.microsoft.com/office/drawing/2014/main" id="{227932BA-E561-EA0B-3A24-935BEAAAB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5950" y="2540000"/>
            <a:ext cx="7048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$297.2M</a:t>
            </a:r>
          </a:p>
        </p:txBody>
      </p:sp>
      <p:sp>
        <p:nvSpPr>
          <p:cNvPr id="26634" name="TextBox 10">
            <a:extLst>
              <a:ext uri="{FF2B5EF4-FFF2-40B4-BE49-F238E27FC236}">
                <a16:creationId xmlns:a16="http://schemas.microsoft.com/office/drawing/2014/main" id="{ACCD8053-5D22-909F-321E-21C04B89E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1954213"/>
            <a:ext cx="70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$347.3M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5292DE-3862-D657-A0DD-BA67636D67F0}"/>
              </a:ext>
            </a:extLst>
          </p:cNvPr>
          <p:cNvSpPr/>
          <p:nvPr/>
        </p:nvSpPr>
        <p:spPr>
          <a:xfrm>
            <a:off x="7539038" y="5649913"/>
            <a:ext cx="469900" cy="153987"/>
          </a:xfrm>
          <a:prstGeom prst="rect">
            <a:avLst/>
          </a:prstGeom>
          <a:solidFill>
            <a:srgbClr val="EB79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D683B7C-44DD-DC1F-6BA7-A0F2520AABAF}"/>
              </a:ext>
            </a:extLst>
          </p:cNvPr>
          <p:cNvCxnSpPr>
            <a:cxnSpLocks/>
          </p:cNvCxnSpPr>
          <p:nvPr/>
        </p:nvCxnSpPr>
        <p:spPr>
          <a:xfrm>
            <a:off x="7539038" y="5426075"/>
            <a:ext cx="469900" cy="0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EA24441-7B40-AF64-16E2-EEC472BB227C}"/>
              </a:ext>
            </a:extLst>
          </p:cNvPr>
          <p:cNvSpPr txBox="1"/>
          <p:nvPr/>
        </p:nvSpPr>
        <p:spPr>
          <a:xfrm>
            <a:off x="8123238" y="5273675"/>
            <a:ext cx="3230562" cy="306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Revenue with 3.5% Annual Growth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7CF593-6942-85E0-838F-DBB97B2E2C2C}"/>
              </a:ext>
            </a:extLst>
          </p:cNvPr>
          <p:cNvSpPr txBox="1"/>
          <p:nvPr/>
        </p:nvSpPr>
        <p:spPr>
          <a:xfrm>
            <a:off x="8123238" y="5580063"/>
            <a:ext cx="32305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Streets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46534A-2A23-C84E-299D-CB102EC04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57" y="1236902"/>
            <a:ext cx="3530419" cy="46043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D280F6-273D-F4F8-1EDF-836067DAE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033" y="1246908"/>
            <a:ext cx="3551163" cy="46043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913590-438B-52F4-B0C5-8D5888293B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180" y="1236902"/>
            <a:ext cx="3551163" cy="461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85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46534A-2A23-C84E-299D-CB102EC04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321" y="990981"/>
            <a:ext cx="9690998" cy="1263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18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C1E908-ECBE-DB93-7DE1-BF7FB1C72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25" y="621549"/>
            <a:ext cx="7146013" cy="11665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161416-8A66-9D49-5CA2-8DED0131C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15" y="1780902"/>
            <a:ext cx="7382323" cy="1586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CAF444-66CD-19B6-43A4-A6FFA05A6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913" y="3367699"/>
            <a:ext cx="7080025" cy="7861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9E34DD-7548-25ED-6806-A372FF7FF5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627" y="3946239"/>
            <a:ext cx="7448311" cy="25961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869936-20E7-FB3C-1679-C5DDAFEEE8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0158" y="621549"/>
            <a:ext cx="3322227" cy="607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02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502A3-0211-8E41-8346-9019A864D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283" y="148176"/>
            <a:ext cx="9744456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Goals and Objectives– Why are we 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030C7-BDA5-244A-A6BD-7139BB6EC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7132" y="1366221"/>
            <a:ext cx="10628550" cy="5343603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Explore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Strategies to Construct Future Streets and Maintain Existing Streets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Consider Funding Options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Funding for RR&amp;R, Maintenance, Operations and Growth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Typical Municipal General Fund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Enterprise Fund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Tax Based vs. Fee Based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Consider Levels of Service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Arterial Streets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Residential Streets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Alleys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Street Signs and Public Messaging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Traffic Signals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Bridges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State and Federal Participation Requirements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Other Considerations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Development Policy Questions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BB8A9C-C9A3-E746-9D1A-4DE1DA364D68}"/>
              </a:ext>
            </a:extLst>
          </p:cNvPr>
          <p:cNvCxnSpPr/>
          <p:nvPr/>
        </p:nvCxnSpPr>
        <p:spPr>
          <a:xfrm>
            <a:off x="493776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ADD061-CA46-8C43-A1F3-F7B380145C7B}"/>
              </a:ext>
            </a:extLst>
          </p:cNvPr>
          <p:cNvCxnSpPr/>
          <p:nvPr/>
        </p:nvCxnSpPr>
        <p:spPr>
          <a:xfrm>
            <a:off x="746760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1A3F068-7B8E-C844-A6B1-3F881D9B2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1856" y="5700088"/>
            <a:ext cx="1603887" cy="122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95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BB8A9C-C9A3-E746-9D1A-4DE1DA364D68}"/>
              </a:ext>
            </a:extLst>
          </p:cNvPr>
          <p:cNvCxnSpPr/>
          <p:nvPr/>
        </p:nvCxnSpPr>
        <p:spPr>
          <a:xfrm>
            <a:off x="493776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ADD061-CA46-8C43-A1F3-F7B380145C7B}"/>
              </a:ext>
            </a:extLst>
          </p:cNvPr>
          <p:cNvCxnSpPr/>
          <p:nvPr/>
        </p:nvCxnSpPr>
        <p:spPr>
          <a:xfrm>
            <a:off x="746760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2C8F145-8FFA-E701-BA3C-F03C26497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574" y="1068687"/>
            <a:ext cx="4325011" cy="56100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6DAC95-8DC9-F55C-2483-DD0345934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4068" y="3927146"/>
            <a:ext cx="3627888" cy="27515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745600-FD5D-2FB6-E1A4-D778192C00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067" y="1069663"/>
            <a:ext cx="3597721" cy="2751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956EC8-4468-E9A9-87C0-9909128072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7973" y="71719"/>
            <a:ext cx="4324938" cy="8920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75F93D-A81D-CF66-D10D-8B70557537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7574" y="103092"/>
            <a:ext cx="3848637" cy="92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58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502A3-0211-8E41-8346-9019A864D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283" y="148176"/>
            <a:ext cx="9744456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030C7-BDA5-244A-A6BD-7139BB6EC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524" y="1366221"/>
            <a:ext cx="10424157" cy="5343603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Anticipated Schedule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Wednesday February 23 – Funding Basics and Options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Thursday March 9 – Enterprise Fund Basics &amp; Specific to Amarillo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Thursday March 16 – Levels of Service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Thursday March 23 – What gets Funded - Direct and Indirect Costs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Wednesday April 5 – Costs Recap and Fee Basics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Thursday April 20 – Options &amp; Discounts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Wednesday April 26 – Implementation Methods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Anticipated Schedule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Homework Assignments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Office Hours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BB8A9C-C9A3-E746-9D1A-4DE1DA364D68}"/>
              </a:ext>
            </a:extLst>
          </p:cNvPr>
          <p:cNvCxnSpPr/>
          <p:nvPr/>
        </p:nvCxnSpPr>
        <p:spPr>
          <a:xfrm>
            <a:off x="493776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ADD061-CA46-8C43-A1F3-F7B380145C7B}"/>
              </a:ext>
            </a:extLst>
          </p:cNvPr>
          <p:cNvCxnSpPr/>
          <p:nvPr/>
        </p:nvCxnSpPr>
        <p:spPr>
          <a:xfrm>
            <a:off x="746760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1A3F068-7B8E-C844-A6B1-3F881D9B2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1856" y="5700088"/>
            <a:ext cx="1603887" cy="122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13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502A3-0211-8E41-8346-9019A864D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283" y="148176"/>
            <a:ext cx="9744456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Commitment from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030C7-BDA5-244A-A6BD-7139BB6EC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524" y="1366221"/>
            <a:ext cx="10424157" cy="5343603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Participate in as many meetings as possible.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Complete the Homework assignments.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Ask questions.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Think like a Representative of your sphere of influence.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Candor and Good Will.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BB8A9C-C9A3-E746-9D1A-4DE1DA364D68}"/>
              </a:ext>
            </a:extLst>
          </p:cNvPr>
          <p:cNvCxnSpPr/>
          <p:nvPr/>
        </p:nvCxnSpPr>
        <p:spPr>
          <a:xfrm>
            <a:off x="493776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ADD061-CA46-8C43-A1F3-F7B380145C7B}"/>
              </a:ext>
            </a:extLst>
          </p:cNvPr>
          <p:cNvCxnSpPr/>
          <p:nvPr/>
        </p:nvCxnSpPr>
        <p:spPr>
          <a:xfrm>
            <a:off x="746760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1A3F068-7B8E-C844-A6B1-3F881D9B2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1856" y="5700088"/>
            <a:ext cx="1603887" cy="122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63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502A3-0211-8E41-8346-9019A864D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344" y="365125"/>
            <a:ext cx="9744456" cy="1325563"/>
          </a:xfrm>
        </p:spPr>
        <p:txBody>
          <a:bodyPr/>
          <a:lstStyle/>
          <a:p>
            <a:r>
              <a:rPr lang="en-US" dirty="0">
                <a:latin typeface="Futura Medium" pitchFamily="2" charset="0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030C7-BDA5-244A-A6BD-7139BB6EC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9343" y="1620323"/>
            <a:ext cx="9744456" cy="4351338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City of Amarillo Asset Management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Infrastructure Funding (PDP Recap)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Why are we creating this Citizens group - Directives to Focus on Streets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Goals and Objectives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are we asking of you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Commitment to Participate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BB8A9C-C9A3-E746-9D1A-4DE1DA364D68}"/>
              </a:ext>
            </a:extLst>
          </p:cNvPr>
          <p:cNvCxnSpPr/>
          <p:nvPr/>
        </p:nvCxnSpPr>
        <p:spPr>
          <a:xfrm>
            <a:off x="493776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ADD061-CA46-8C43-A1F3-F7B380145C7B}"/>
              </a:ext>
            </a:extLst>
          </p:cNvPr>
          <p:cNvCxnSpPr/>
          <p:nvPr/>
        </p:nvCxnSpPr>
        <p:spPr>
          <a:xfrm>
            <a:off x="746760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1A3F068-7B8E-C844-A6B1-3F881D9B2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1856" y="5700088"/>
            <a:ext cx="1603887" cy="122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192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502A3-0211-8E41-8346-9019A864D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344" y="365125"/>
            <a:ext cx="9744456" cy="1325563"/>
          </a:xfrm>
        </p:spPr>
        <p:txBody>
          <a:bodyPr/>
          <a:lstStyle/>
          <a:p>
            <a:r>
              <a:rPr lang="en-US" dirty="0">
                <a:latin typeface="Futura Medium" pitchFamily="2" charset="0"/>
              </a:rPr>
              <a:t>Introductions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030C7-BDA5-244A-A6BD-7139BB6EC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9343" y="1620323"/>
            <a:ext cx="9744456" cy="4351338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is CP&amp;D Engineering - Established 2016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Capital Projects and Development Engineering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Internal Engineering Consulting Firm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CIP (Community Investment Program)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BB8A9C-C9A3-E746-9D1A-4DE1DA364D68}"/>
              </a:ext>
            </a:extLst>
          </p:cNvPr>
          <p:cNvCxnSpPr/>
          <p:nvPr/>
        </p:nvCxnSpPr>
        <p:spPr>
          <a:xfrm>
            <a:off x="493776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ADD061-CA46-8C43-A1F3-F7B380145C7B}"/>
              </a:ext>
            </a:extLst>
          </p:cNvPr>
          <p:cNvCxnSpPr/>
          <p:nvPr/>
        </p:nvCxnSpPr>
        <p:spPr>
          <a:xfrm>
            <a:off x="746760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1A3F068-7B8E-C844-A6B1-3F881D9B2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1856" y="5700088"/>
            <a:ext cx="1603887" cy="1223623"/>
          </a:xfrm>
          <a:prstGeom prst="rect">
            <a:avLst/>
          </a:prstGeom>
        </p:spPr>
      </p:pic>
      <p:pic>
        <p:nvPicPr>
          <p:cNvPr id="6" name="Picture 5" descr="A picture containing sky, ground, outdoor, day&#10;&#10;Description automatically generated">
            <a:extLst>
              <a:ext uri="{FF2B5EF4-FFF2-40B4-BE49-F238E27FC236}">
                <a16:creationId xmlns:a16="http://schemas.microsoft.com/office/drawing/2014/main" id="{D6F6261B-7A1C-B206-AA86-E07EA262C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232687" y="3984627"/>
            <a:ext cx="3174137" cy="23806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BF9646-7C46-4C94-3F8B-F5686C8846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43459" y="3984627"/>
            <a:ext cx="3174135" cy="2380601"/>
          </a:xfrm>
          <a:prstGeom prst="rect">
            <a:avLst/>
          </a:prstGeom>
        </p:spPr>
      </p:pic>
      <p:pic>
        <p:nvPicPr>
          <p:cNvPr id="17" name="Picture 16" descr="A picture containing outdoor&#10;&#10;Description automatically generated">
            <a:extLst>
              <a:ext uri="{FF2B5EF4-FFF2-40B4-BE49-F238E27FC236}">
                <a16:creationId xmlns:a16="http://schemas.microsoft.com/office/drawing/2014/main" id="{F34E786F-6FFA-7C00-5E48-835FBE4545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844755" y="3984628"/>
            <a:ext cx="3174136" cy="2380602"/>
          </a:xfrm>
          <a:prstGeom prst="rect">
            <a:avLst/>
          </a:prstGeom>
        </p:spPr>
      </p:pic>
      <p:pic>
        <p:nvPicPr>
          <p:cNvPr id="1027" name="Picture 6">
            <a:extLst>
              <a:ext uri="{FF2B5EF4-FFF2-40B4-BE49-F238E27FC236}">
                <a16:creationId xmlns:a16="http://schemas.microsoft.com/office/drawing/2014/main" id="{3A61BBEE-10BD-8A88-6051-3F6043D16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293" y="3342290"/>
            <a:ext cx="3096108" cy="2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612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502A3-0211-8E41-8346-9019A864D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344" y="365125"/>
            <a:ext cx="9744456" cy="1325563"/>
          </a:xfrm>
        </p:spPr>
        <p:txBody>
          <a:bodyPr/>
          <a:lstStyle/>
          <a:p>
            <a:r>
              <a:rPr lang="en-US" dirty="0">
                <a:latin typeface="Futura Medium" pitchFamily="2" charset="0"/>
              </a:rPr>
              <a:t>Capital Investment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030C7-BDA5-244A-A6BD-7139BB6EC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9343" y="1868296"/>
            <a:ext cx="9744456" cy="4351338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CIP (Community Investment Program) Established 2016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Every Department Submits Projects (about 25)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Year One is Fiscally Constrained by the Proposed Budget (50M)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Years Two thru Five are Fiscally Constrained by Standard Practices – Proposed Bonds, TWDB Loans (110M)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Years Six and Beyond Should Not Be Fiscally Constrained (&gt;1B)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Product of Departmental Asset Management Plan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Foundation of City’s Asset Management Plan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BB8A9C-C9A3-E746-9D1A-4DE1DA364D68}"/>
              </a:ext>
            </a:extLst>
          </p:cNvPr>
          <p:cNvCxnSpPr/>
          <p:nvPr/>
        </p:nvCxnSpPr>
        <p:spPr>
          <a:xfrm>
            <a:off x="493776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ADD061-CA46-8C43-A1F3-F7B380145C7B}"/>
              </a:ext>
            </a:extLst>
          </p:cNvPr>
          <p:cNvCxnSpPr/>
          <p:nvPr/>
        </p:nvCxnSpPr>
        <p:spPr>
          <a:xfrm>
            <a:off x="746760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1A3F068-7B8E-C844-A6B1-3F881D9B2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1856" y="5700088"/>
            <a:ext cx="1603887" cy="122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33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502A3-0211-8E41-8346-9019A864D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344" y="365125"/>
            <a:ext cx="9744456" cy="1325563"/>
          </a:xfrm>
        </p:spPr>
        <p:txBody>
          <a:bodyPr/>
          <a:lstStyle/>
          <a:p>
            <a:r>
              <a:rPr lang="en-US" dirty="0">
                <a:latin typeface="Futura Medium" pitchFamily="2" charset="0"/>
              </a:rPr>
              <a:t>Infrastructure Funding Starts with Asset Management</a:t>
            </a:r>
          </a:p>
        </p:txBody>
      </p:sp>
      <p:pic>
        <p:nvPicPr>
          <p:cNvPr id="4" name="Online Media 3" title="What is Asset Management?">
            <a:hlinkClick r:id="" action="ppaction://media"/>
            <a:extLst>
              <a:ext uri="{FF2B5EF4-FFF2-40B4-BE49-F238E27FC236}">
                <a16:creationId xmlns:a16="http://schemas.microsoft.com/office/drawing/2014/main" id="{B32FA719-8689-A1C7-F204-F37FC1E51E2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80969" y="1867528"/>
            <a:ext cx="7830061" cy="442428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BB8A9C-C9A3-E746-9D1A-4DE1DA364D68}"/>
              </a:ext>
            </a:extLst>
          </p:cNvPr>
          <p:cNvCxnSpPr/>
          <p:nvPr/>
        </p:nvCxnSpPr>
        <p:spPr>
          <a:xfrm>
            <a:off x="493776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ADD061-CA46-8C43-A1F3-F7B380145C7B}"/>
              </a:ext>
            </a:extLst>
          </p:cNvPr>
          <p:cNvCxnSpPr/>
          <p:nvPr/>
        </p:nvCxnSpPr>
        <p:spPr>
          <a:xfrm>
            <a:off x="746760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1A3F068-7B8E-C844-A6B1-3F881D9B2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1856" y="5700088"/>
            <a:ext cx="1603887" cy="122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6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502A3-0211-8E41-8346-9019A864D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744" y="121125"/>
            <a:ext cx="10354056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Futura Medium" pitchFamily="2" charset="0"/>
              </a:rPr>
              <a:t>APWA - Asset Management Roadmap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BB8A9C-C9A3-E746-9D1A-4DE1DA364D68}"/>
              </a:ext>
            </a:extLst>
          </p:cNvPr>
          <p:cNvCxnSpPr/>
          <p:nvPr/>
        </p:nvCxnSpPr>
        <p:spPr>
          <a:xfrm>
            <a:off x="493776" y="0"/>
            <a:ext cx="0" cy="6858000"/>
          </a:xfrm>
          <a:prstGeom prst="line">
            <a:avLst/>
          </a:prstGeom>
          <a:ln w="190500">
            <a:solidFill>
              <a:srgbClr val="243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ADD061-CA46-8C43-A1F3-F7B380145C7B}"/>
              </a:ext>
            </a:extLst>
          </p:cNvPr>
          <p:cNvCxnSpPr/>
          <p:nvPr/>
        </p:nvCxnSpPr>
        <p:spPr>
          <a:xfrm>
            <a:off x="746760" y="0"/>
            <a:ext cx="0" cy="6858000"/>
          </a:xfrm>
          <a:prstGeom prst="line">
            <a:avLst/>
          </a:prstGeom>
          <a:ln w="190500">
            <a:solidFill>
              <a:srgbClr val="FFB5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1A3F068-7B8E-C844-A6B1-3F881D9B2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1856" y="5700088"/>
            <a:ext cx="1603887" cy="12236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3B2ABA-3E00-979C-CA92-1D7785376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745" y="1108059"/>
            <a:ext cx="9540620" cy="562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6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2BB80-0B73-EE1B-0559-FC7955BCC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63" y="587375"/>
            <a:ext cx="10515600" cy="1103313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i="1" dirty="0">
                <a:ea typeface="Calibri" panose="020F0502020204030204" pitchFamily="34" charset="0"/>
                <a:cs typeface="Times New Roman" panose="02020603050405020304" pitchFamily="18" charset="0"/>
              </a:rPr>
              <a:t>Infrastructure funding distributed over the last 10 years</a:t>
            </a:r>
            <a:endParaRPr lang="en-US" dirty="0"/>
          </a:p>
        </p:txBody>
      </p:sp>
      <p:pic>
        <p:nvPicPr>
          <p:cNvPr id="12291" name="Content Placeholder 5">
            <a:extLst>
              <a:ext uri="{FF2B5EF4-FFF2-40B4-BE49-F238E27FC236}">
                <a16:creationId xmlns:a16="http://schemas.microsoft.com/office/drawing/2014/main" id="{874D6F4A-C6FA-A419-C4BF-160171A9736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5" t="8485" r="3362" b="8420"/>
          <a:stretch>
            <a:fillRect/>
          </a:stretch>
        </p:blipFill>
        <p:spPr>
          <a:xfrm>
            <a:off x="3736975" y="2740025"/>
            <a:ext cx="3829050" cy="391477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6BC62A-FC03-9354-0DB3-F82DF44A0819}"/>
              </a:ext>
            </a:extLst>
          </p:cNvPr>
          <p:cNvSpPr txBox="1"/>
          <p:nvPr/>
        </p:nvSpPr>
        <p:spPr>
          <a:xfrm>
            <a:off x="4697413" y="4230688"/>
            <a:ext cx="1957387" cy="892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is</a:t>
            </a:r>
            <a:b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$1,269,212,000 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(2010-2020)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87ED76-F669-238C-A6DC-6F45DA4E1941}"/>
              </a:ext>
            </a:extLst>
          </p:cNvPr>
          <p:cNvCxnSpPr>
            <a:cxnSpLocks/>
          </p:cNvCxnSpPr>
          <p:nvPr/>
        </p:nvCxnSpPr>
        <p:spPr>
          <a:xfrm flipV="1">
            <a:off x="6189663" y="2716213"/>
            <a:ext cx="77787" cy="22542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C013AFC-2A47-6B75-3BA1-A37B026312DA}"/>
              </a:ext>
            </a:extLst>
          </p:cNvPr>
          <p:cNvCxnSpPr/>
          <p:nvPr/>
        </p:nvCxnSpPr>
        <p:spPr>
          <a:xfrm flipV="1">
            <a:off x="7261225" y="3630613"/>
            <a:ext cx="260350" cy="1651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BA72A1-1933-66A7-C001-E57674817EAB}"/>
              </a:ext>
            </a:extLst>
          </p:cNvPr>
          <p:cNvCxnSpPr/>
          <p:nvPr/>
        </p:nvCxnSpPr>
        <p:spPr>
          <a:xfrm>
            <a:off x="7261225" y="5649913"/>
            <a:ext cx="242888" cy="166687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42B752A-D42A-1595-842C-9FA5C1414737}"/>
              </a:ext>
            </a:extLst>
          </p:cNvPr>
          <p:cNvCxnSpPr/>
          <p:nvPr/>
        </p:nvCxnSpPr>
        <p:spPr>
          <a:xfrm flipH="1" flipV="1">
            <a:off x="4090988" y="3238500"/>
            <a:ext cx="209550" cy="21748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C2BF16E-9B04-75FD-4300-EF3EEA820D0A}"/>
              </a:ext>
            </a:extLst>
          </p:cNvPr>
          <p:cNvCxnSpPr>
            <a:cxnSpLocks/>
          </p:cNvCxnSpPr>
          <p:nvPr/>
        </p:nvCxnSpPr>
        <p:spPr>
          <a:xfrm>
            <a:off x="6267450" y="2716213"/>
            <a:ext cx="182245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B908AAD-7FFA-47C5-2D7C-017BA0F48314}"/>
              </a:ext>
            </a:extLst>
          </p:cNvPr>
          <p:cNvSpPr txBox="1"/>
          <p:nvPr/>
        </p:nvSpPr>
        <p:spPr>
          <a:xfrm>
            <a:off x="6224588" y="1992313"/>
            <a:ext cx="2151062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Developer’s Cost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9% </a:t>
            </a:r>
            <a:b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$117,250,000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9B394E8-D847-3813-60A7-C4AEB1C31654}"/>
              </a:ext>
            </a:extLst>
          </p:cNvPr>
          <p:cNvCxnSpPr>
            <a:cxnSpLocks/>
          </p:cNvCxnSpPr>
          <p:nvPr/>
        </p:nvCxnSpPr>
        <p:spPr>
          <a:xfrm>
            <a:off x="7521575" y="3630613"/>
            <a:ext cx="2225675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F036B1F-3502-FEE6-336B-39094CD753C6}"/>
              </a:ext>
            </a:extLst>
          </p:cNvPr>
          <p:cNvSpPr txBox="1"/>
          <p:nvPr/>
        </p:nvSpPr>
        <p:spPr>
          <a:xfrm>
            <a:off x="7519988" y="2887663"/>
            <a:ext cx="3827462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City’s Growth Capital Cost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17%</a:t>
            </a:r>
            <a:b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$215,833,000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C95F8E-014C-6824-4CA2-14809FD54C8B}"/>
              </a:ext>
            </a:extLst>
          </p:cNvPr>
          <p:cNvSpPr txBox="1"/>
          <p:nvPr/>
        </p:nvSpPr>
        <p:spPr>
          <a:xfrm>
            <a:off x="7494588" y="5078413"/>
            <a:ext cx="3260725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City’s Rehab, Repair &amp; Replace Costs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17%</a:t>
            </a:r>
            <a:b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$208,043,000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E00909E-2F8A-0917-AB95-E324A382DE1B}"/>
              </a:ext>
            </a:extLst>
          </p:cNvPr>
          <p:cNvCxnSpPr>
            <a:cxnSpLocks/>
          </p:cNvCxnSpPr>
          <p:nvPr/>
        </p:nvCxnSpPr>
        <p:spPr>
          <a:xfrm>
            <a:off x="7494588" y="5816600"/>
            <a:ext cx="3090862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437A1E4-D037-F701-AD99-1CC3554A20D0}"/>
              </a:ext>
            </a:extLst>
          </p:cNvPr>
          <p:cNvSpPr txBox="1"/>
          <p:nvPr/>
        </p:nvSpPr>
        <p:spPr>
          <a:xfrm>
            <a:off x="1982788" y="2244725"/>
            <a:ext cx="2151062" cy="1168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City’s Operations &amp; Maintenance Cost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57% </a:t>
            </a:r>
            <a:b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$728,086,000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A3F4124-C583-71F4-02E5-49A0E8C12A3B}"/>
              </a:ext>
            </a:extLst>
          </p:cNvPr>
          <p:cNvCxnSpPr>
            <a:cxnSpLocks/>
          </p:cNvCxnSpPr>
          <p:nvPr/>
        </p:nvCxnSpPr>
        <p:spPr>
          <a:xfrm flipH="1">
            <a:off x="2081213" y="3238500"/>
            <a:ext cx="2009775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>
            <a:extLst>
              <a:ext uri="{FF2B5EF4-FFF2-40B4-BE49-F238E27FC236}">
                <a16:creationId xmlns:a16="http://schemas.microsoft.com/office/drawing/2014/main" id="{BA3C48B7-45F7-708C-BEE2-03DD0C10E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5" t="7458" r="3548" b="9856"/>
          <a:stretch>
            <a:fillRect/>
          </a:stretch>
        </p:blipFill>
        <p:spPr bwMode="auto">
          <a:xfrm>
            <a:off x="6545263" y="2282825"/>
            <a:ext cx="3768725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itle 1">
            <a:extLst>
              <a:ext uri="{FF2B5EF4-FFF2-40B4-BE49-F238E27FC236}">
                <a16:creationId xmlns:a16="http://schemas.microsoft.com/office/drawing/2014/main" id="{EAF26E34-407B-5DA4-7C8B-E6BE21CED3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587375"/>
            <a:ext cx="10515600" cy="1103313"/>
          </a:xfrm>
        </p:spPr>
        <p:txBody>
          <a:bodyPr/>
          <a:lstStyle/>
          <a:p>
            <a:pPr eaLnBrk="1" hangingPunct="1"/>
            <a:r>
              <a:rPr lang="en-US" altLang="en-US" i="1">
                <a:ea typeface="Calibri" panose="020F0502020204030204" pitchFamily="34" charset="0"/>
                <a:cs typeface="Times New Roman" panose="02020603050405020304" pitchFamily="18" charset="0"/>
              </a:rPr>
              <a:t>The Issue</a:t>
            </a:r>
            <a:endParaRPr lang="en-US" altLang="en-US">
              <a:ea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F613B-A6D5-DE8D-249F-25C5C795DE8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Growth infrastructure is changing from system extensions to system upgrades…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Maintenance and RRR costs that have been deferred are increasingly competing for the same dollars.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Growth Capital Funding is reduced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How do we pay for Growth infrastructure?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FD7AB2-BBD8-F54A-BEF7-618678802846}"/>
              </a:ext>
            </a:extLst>
          </p:cNvPr>
          <p:cNvSpPr txBox="1"/>
          <p:nvPr/>
        </p:nvSpPr>
        <p:spPr>
          <a:xfrm>
            <a:off x="7635875" y="3649663"/>
            <a:ext cx="1714500" cy="1322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Amarillo – Ten Years of Basic Infrastructure Funding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(2010-2020)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59BD5F-4580-7EC7-05B7-8109EBB3E166}"/>
              </a:ext>
            </a:extLst>
          </p:cNvPr>
          <p:cNvCxnSpPr>
            <a:cxnSpLocks/>
          </p:cNvCxnSpPr>
          <p:nvPr/>
        </p:nvCxnSpPr>
        <p:spPr>
          <a:xfrm flipV="1">
            <a:off x="9224963" y="2324100"/>
            <a:ext cx="77787" cy="22542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8B2012-B6AB-7077-0891-368441D6CE19}"/>
              </a:ext>
            </a:extLst>
          </p:cNvPr>
          <p:cNvCxnSpPr>
            <a:cxnSpLocks/>
          </p:cNvCxnSpPr>
          <p:nvPr/>
        </p:nvCxnSpPr>
        <p:spPr>
          <a:xfrm flipV="1">
            <a:off x="9817100" y="2906713"/>
            <a:ext cx="73025" cy="68262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25B52CB-4082-AEC0-B99F-2F5DD6A6DC3D}"/>
              </a:ext>
            </a:extLst>
          </p:cNvPr>
          <p:cNvSpPr txBox="1"/>
          <p:nvPr/>
        </p:nvSpPr>
        <p:spPr>
          <a:xfrm>
            <a:off x="9302750" y="2012950"/>
            <a:ext cx="215106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Developer’s Cost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6CD66C-E7FC-B1C4-6FE0-9457B6E8423F}"/>
              </a:ext>
            </a:extLst>
          </p:cNvPr>
          <p:cNvSpPr txBox="1"/>
          <p:nvPr/>
        </p:nvSpPr>
        <p:spPr>
          <a:xfrm>
            <a:off x="9871075" y="2390775"/>
            <a:ext cx="147161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City’s Growth Capital Cost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28BED1D-71E5-A1AA-E0DC-7BAFB8D9429B}"/>
              </a:ext>
            </a:extLst>
          </p:cNvPr>
          <p:cNvCxnSpPr/>
          <p:nvPr/>
        </p:nvCxnSpPr>
        <p:spPr>
          <a:xfrm>
            <a:off x="9302750" y="2324100"/>
            <a:ext cx="1446213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9C4C1E8-F7D0-6F21-E6FF-BA4929637312}"/>
              </a:ext>
            </a:extLst>
          </p:cNvPr>
          <p:cNvCxnSpPr/>
          <p:nvPr/>
        </p:nvCxnSpPr>
        <p:spPr>
          <a:xfrm>
            <a:off x="9890125" y="2906713"/>
            <a:ext cx="1163638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4907FEE-E49B-6C66-479D-AAAB87C289A5}"/>
              </a:ext>
            </a:extLst>
          </p:cNvPr>
          <p:cNvCxnSpPr/>
          <p:nvPr/>
        </p:nvCxnSpPr>
        <p:spPr>
          <a:xfrm flipH="1" flipV="1">
            <a:off x="6911975" y="2760663"/>
            <a:ext cx="211138" cy="217487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6CFD3D0-B922-D1C7-53B5-307B423AB03A}"/>
              </a:ext>
            </a:extLst>
          </p:cNvPr>
          <p:cNvSpPr txBox="1"/>
          <p:nvPr/>
        </p:nvSpPr>
        <p:spPr>
          <a:xfrm>
            <a:off x="4760913" y="2241550"/>
            <a:ext cx="2151062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City’s Operations &amp; Maintenance Cost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0667F36-3A5C-7A71-65DC-49F6FB0411DB}"/>
              </a:ext>
            </a:extLst>
          </p:cNvPr>
          <p:cNvCxnSpPr/>
          <p:nvPr/>
        </p:nvCxnSpPr>
        <p:spPr>
          <a:xfrm flipH="1">
            <a:off x="5316538" y="2760663"/>
            <a:ext cx="159543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FF8168-C328-077B-00A2-4A10F5E77DC2}"/>
              </a:ext>
            </a:extLst>
          </p:cNvPr>
          <p:cNvCxnSpPr/>
          <p:nvPr/>
        </p:nvCxnSpPr>
        <p:spPr>
          <a:xfrm>
            <a:off x="9683750" y="5614988"/>
            <a:ext cx="244475" cy="1651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A6B61DB-1C14-1B10-C944-4B824B1A511C}"/>
              </a:ext>
            </a:extLst>
          </p:cNvPr>
          <p:cNvSpPr txBox="1"/>
          <p:nvPr/>
        </p:nvSpPr>
        <p:spPr>
          <a:xfrm>
            <a:off x="10163175" y="5056188"/>
            <a:ext cx="1374775" cy="739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City’s Rehab, Repair &amp; Replace Costs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AFB12B1-CCD0-5047-54E2-F674CAB410D7}"/>
              </a:ext>
            </a:extLst>
          </p:cNvPr>
          <p:cNvCxnSpPr>
            <a:cxnSpLocks/>
          </p:cNvCxnSpPr>
          <p:nvPr/>
        </p:nvCxnSpPr>
        <p:spPr>
          <a:xfrm>
            <a:off x="9928225" y="5780088"/>
            <a:ext cx="1595438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2" name="TextBox 22">
            <a:extLst>
              <a:ext uri="{FF2B5EF4-FFF2-40B4-BE49-F238E27FC236}">
                <a16:creationId xmlns:a16="http://schemas.microsoft.com/office/drawing/2014/main" id="{F25CA01E-4D22-92F1-4883-D2E0EE467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0813" y="3290888"/>
            <a:ext cx="18811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EA7924"/>
                </a:solidFill>
                <a:latin typeface="Ink Free" panose="03080402000500000000" pitchFamily="66" charset="0"/>
                <a:cs typeface="Arial" panose="020B0604020202020204" pitchFamily="34" charset="0"/>
              </a:rPr>
              <a:t>Arterial &amp; Drainage End of Life Reconstruction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C300C39-0D28-641E-15E6-7CDBFB358FB0}"/>
              </a:ext>
            </a:extLst>
          </p:cNvPr>
          <p:cNvCxnSpPr>
            <a:cxnSpLocks/>
          </p:cNvCxnSpPr>
          <p:nvPr/>
        </p:nvCxnSpPr>
        <p:spPr>
          <a:xfrm>
            <a:off x="10310813" y="4044950"/>
            <a:ext cx="1778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7CE365E-745D-A89F-9A77-B28E5CA4ED4E}"/>
              </a:ext>
            </a:extLst>
          </p:cNvPr>
          <p:cNvCxnSpPr>
            <a:cxnSpLocks/>
          </p:cNvCxnSpPr>
          <p:nvPr/>
        </p:nvCxnSpPr>
        <p:spPr>
          <a:xfrm flipV="1">
            <a:off x="8721725" y="2163763"/>
            <a:ext cx="15875" cy="227012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5" name="TextBox 25">
            <a:extLst>
              <a:ext uri="{FF2B5EF4-FFF2-40B4-BE49-F238E27FC236}">
                <a16:creationId xmlns:a16="http://schemas.microsoft.com/office/drawing/2014/main" id="{DDAE3361-15D4-B93A-4624-3DA74A90E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1975" y="1565275"/>
            <a:ext cx="1825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EA7924"/>
                </a:solidFill>
                <a:latin typeface="Ink Free" panose="03080402000500000000" pitchFamily="66" charset="0"/>
                <a:cs typeface="Arial" panose="020B0604020202020204" pitchFamily="34" charset="0"/>
              </a:rPr>
              <a:t>WWTP Capacity Upgrades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2E6D22A-678D-0B49-0F57-BBD2D2774257}"/>
              </a:ext>
            </a:extLst>
          </p:cNvPr>
          <p:cNvCxnSpPr>
            <a:cxnSpLocks/>
          </p:cNvCxnSpPr>
          <p:nvPr/>
        </p:nvCxnSpPr>
        <p:spPr>
          <a:xfrm flipH="1">
            <a:off x="7346950" y="2163763"/>
            <a:ext cx="1390650" cy="7937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7" name="TextBox 30">
            <a:extLst>
              <a:ext uri="{FF2B5EF4-FFF2-40B4-BE49-F238E27FC236}">
                <a16:creationId xmlns:a16="http://schemas.microsoft.com/office/drawing/2014/main" id="{66EDAE06-D12C-1C6A-61B3-CDD738932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0" y="6323013"/>
            <a:ext cx="4730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i="1">
                <a:solidFill>
                  <a:srgbClr val="EA79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 Capital </a:t>
            </a:r>
            <a:r>
              <a:rPr lang="en-US" altLang="en-US" sz="1800" b="1" i="1" u="sng">
                <a:solidFill>
                  <a:srgbClr val="EA79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  <a:r>
              <a:rPr lang="en-US" altLang="en-US" sz="1800" b="1" i="1">
                <a:solidFill>
                  <a:srgbClr val="EA79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reduced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C2446CD7-A908-719D-A950-B6DA7D983ABC}"/>
              </a:ext>
            </a:extLst>
          </p:cNvPr>
          <p:cNvSpPr/>
          <p:nvPr/>
        </p:nvSpPr>
        <p:spPr>
          <a:xfrm>
            <a:off x="6742113" y="5649913"/>
            <a:ext cx="471487" cy="153987"/>
          </a:xfrm>
          <a:prstGeom prst="rect">
            <a:avLst/>
          </a:prstGeom>
          <a:solidFill>
            <a:srgbClr val="B7BF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2B9F39-4425-FA3D-BA49-23D55B4D5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7375"/>
            <a:ext cx="10515600" cy="11033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i="1" dirty="0">
                <a:ea typeface="Calibri" panose="020F0502020204030204" pitchFamily="34" charset="0"/>
                <a:cs typeface="Times New Roman" panose="02020603050405020304" pitchFamily="18" charset="0"/>
              </a:rPr>
              <a:t>What does future infrastructure funding for Water and Sewer look like? </a:t>
            </a:r>
            <a:endParaRPr lang="en-US" dirty="0"/>
          </a:p>
        </p:txBody>
      </p:sp>
      <p:pic>
        <p:nvPicPr>
          <p:cNvPr id="22532" name="Picture 6">
            <a:extLst>
              <a:ext uri="{FF2B5EF4-FFF2-40B4-BE49-F238E27FC236}">
                <a16:creationId xmlns:a16="http://schemas.microsoft.com/office/drawing/2014/main" id="{A63AD986-C252-485E-CF62-850100C29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7" t="6116" r="25000" b="3374"/>
          <a:stretch>
            <a:fillRect/>
          </a:stretch>
        </p:blipFill>
        <p:spPr bwMode="auto">
          <a:xfrm>
            <a:off x="838200" y="1900238"/>
            <a:ext cx="5718175" cy="466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3">
            <a:extLst>
              <a:ext uri="{FF2B5EF4-FFF2-40B4-BE49-F238E27FC236}">
                <a16:creationId xmlns:a16="http://schemas.microsoft.com/office/drawing/2014/main" id="{B14A82EC-89C0-1B2F-15BD-A51B4344E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350" y="2840038"/>
            <a:ext cx="6588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$90.3M</a:t>
            </a:r>
          </a:p>
        </p:txBody>
      </p:sp>
      <p:sp>
        <p:nvSpPr>
          <p:cNvPr id="22534" name="TextBox 4">
            <a:extLst>
              <a:ext uri="{FF2B5EF4-FFF2-40B4-BE49-F238E27FC236}">
                <a16:creationId xmlns:a16="http://schemas.microsoft.com/office/drawing/2014/main" id="{FF1C1E4A-8963-51BF-3EA9-272D7AB2F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563" y="2489200"/>
            <a:ext cx="7429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$148.5M</a:t>
            </a:r>
          </a:p>
        </p:txBody>
      </p:sp>
      <p:sp>
        <p:nvSpPr>
          <p:cNvPr id="22535" name="TextBox 5">
            <a:extLst>
              <a:ext uri="{FF2B5EF4-FFF2-40B4-BE49-F238E27FC236}">
                <a16:creationId xmlns:a16="http://schemas.microsoft.com/office/drawing/2014/main" id="{98F03A10-48A0-24F2-4F68-884EEBC3C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7863" y="2335213"/>
            <a:ext cx="660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$95.3M</a:t>
            </a:r>
          </a:p>
        </p:txBody>
      </p:sp>
      <p:sp>
        <p:nvSpPr>
          <p:cNvPr id="22536" name="TextBox 7">
            <a:extLst>
              <a:ext uri="{FF2B5EF4-FFF2-40B4-BE49-F238E27FC236}">
                <a16:creationId xmlns:a16="http://schemas.microsoft.com/office/drawing/2014/main" id="{7B41E29C-1C3B-E7F3-822F-D1E54F84F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8413" y="3654425"/>
            <a:ext cx="660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$55.9M</a:t>
            </a:r>
          </a:p>
        </p:txBody>
      </p:sp>
      <p:sp>
        <p:nvSpPr>
          <p:cNvPr id="22537" name="TextBox 8">
            <a:extLst>
              <a:ext uri="{FF2B5EF4-FFF2-40B4-BE49-F238E27FC236}">
                <a16:creationId xmlns:a16="http://schemas.microsoft.com/office/drawing/2014/main" id="{15A30AE0-E9F3-E172-969A-F1F9E56FF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9750" y="1804988"/>
            <a:ext cx="7540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$102.1M</a:t>
            </a:r>
          </a:p>
        </p:txBody>
      </p:sp>
      <p:sp>
        <p:nvSpPr>
          <p:cNvPr id="22538" name="TextBox 9">
            <a:extLst>
              <a:ext uri="{FF2B5EF4-FFF2-40B4-BE49-F238E27FC236}">
                <a16:creationId xmlns:a16="http://schemas.microsoft.com/office/drawing/2014/main" id="{E3CABC6A-30B2-D208-C0DB-8CD0090EA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1738" y="4411663"/>
            <a:ext cx="660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$36.6M</a:t>
            </a:r>
          </a:p>
        </p:txBody>
      </p:sp>
      <p:sp>
        <p:nvSpPr>
          <p:cNvPr id="22539" name="TextBox 10">
            <a:extLst>
              <a:ext uri="{FF2B5EF4-FFF2-40B4-BE49-F238E27FC236}">
                <a16:creationId xmlns:a16="http://schemas.microsoft.com/office/drawing/2014/main" id="{266CE24E-BBD2-6667-F8E9-308BA0812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4825" y="4043363"/>
            <a:ext cx="660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$45M</a:t>
            </a:r>
          </a:p>
        </p:txBody>
      </p:sp>
      <p:sp>
        <p:nvSpPr>
          <p:cNvPr id="22540" name="TextBox 11">
            <a:extLst>
              <a:ext uri="{FF2B5EF4-FFF2-40B4-BE49-F238E27FC236}">
                <a16:creationId xmlns:a16="http://schemas.microsoft.com/office/drawing/2014/main" id="{4B87795A-4E10-444D-87B1-CC55777BB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3900" y="4529138"/>
            <a:ext cx="720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$100.9M</a:t>
            </a:r>
          </a:p>
        </p:txBody>
      </p:sp>
      <p:sp>
        <p:nvSpPr>
          <p:cNvPr id="22541" name="TextBox 12">
            <a:extLst>
              <a:ext uri="{FF2B5EF4-FFF2-40B4-BE49-F238E27FC236}">
                <a16:creationId xmlns:a16="http://schemas.microsoft.com/office/drawing/2014/main" id="{50D622CE-F9D3-A12E-5129-1F5FF316E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8100" y="5100638"/>
            <a:ext cx="720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$64.5M</a:t>
            </a:r>
          </a:p>
        </p:txBody>
      </p:sp>
      <p:sp>
        <p:nvSpPr>
          <p:cNvPr id="22542" name="TextBox 13">
            <a:extLst>
              <a:ext uri="{FF2B5EF4-FFF2-40B4-BE49-F238E27FC236}">
                <a16:creationId xmlns:a16="http://schemas.microsoft.com/office/drawing/2014/main" id="{24A61DDE-C242-4E0D-8CC0-0336CE65B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7700" y="4110038"/>
            <a:ext cx="720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$127.1M</a:t>
            </a:r>
          </a:p>
        </p:txBody>
      </p:sp>
      <p:sp>
        <p:nvSpPr>
          <p:cNvPr id="22543" name="TextBox 14">
            <a:extLst>
              <a:ext uri="{FF2B5EF4-FFF2-40B4-BE49-F238E27FC236}">
                <a16:creationId xmlns:a16="http://schemas.microsoft.com/office/drawing/2014/main" id="{C8EBB46A-D3A7-D74D-FBB1-C19735AB9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1425" y="4797425"/>
            <a:ext cx="7207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$83.9M</a:t>
            </a:r>
          </a:p>
        </p:txBody>
      </p:sp>
      <p:sp>
        <p:nvSpPr>
          <p:cNvPr id="22544" name="TextBox 15">
            <a:extLst>
              <a:ext uri="{FF2B5EF4-FFF2-40B4-BE49-F238E27FC236}">
                <a16:creationId xmlns:a16="http://schemas.microsoft.com/office/drawing/2014/main" id="{665638E9-52AB-CB23-4692-DC3DFBE01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9913" y="3690938"/>
            <a:ext cx="720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$153.2M</a:t>
            </a:r>
          </a:p>
        </p:txBody>
      </p:sp>
      <p:sp>
        <p:nvSpPr>
          <p:cNvPr id="22545" name="TextBox 16">
            <a:extLst>
              <a:ext uri="{FF2B5EF4-FFF2-40B4-BE49-F238E27FC236}">
                <a16:creationId xmlns:a16="http://schemas.microsoft.com/office/drawing/2014/main" id="{A1DD46B4-A5B3-B986-41C4-F4F76A5EA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1575" y="5262563"/>
            <a:ext cx="720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$54.9M</a:t>
            </a:r>
          </a:p>
        </p:txBody>
      </p:sp>
      <p:sp>
        <p:nvSpPr>
          <p:cNvPr id="22546" name="TextBox 17">
            <a:extLst>
              <a:ext uri="{FF2B5EF4-FFF2-40B4-BE49-F238E27FC236}">
                <a16:creationId xmlns:a16="http://schemas.microsoft.com/office/drawing/2014/main" id="{E7B3324A-4455-7D0E-EEF4-F71C1D38B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4663" y="5024438"/>
            <a:ext cx="720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$69M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C16A3A-6038-4B16-0A28-60A27F723475}"/>
              </a:ext>
            </a:extLst>
          </p:cNvPr>
          <p:cNvCxnSpPr>
            <a:cxnSpLocks/>
          </p:cNvCxnSpPr>
          <p:nvPr/>
        </p:nvCxnSpPr>
        <p:spPr>
          <a:xfrm>
            <a:off x="6742113" y="5426075"/>
            <a:ext cx="471487" cy="0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702AC09-4086-D029-2C41-20B9B975DD53}"/>
              </a:ext>
            </a:extLst>
          </p:cNvPr>
          <p:cNvSpPr txBox="1"/>
          <p:nvPr/>
        </p:nvSpPr>
        <p:spPr>
          <a:xfrm>
            <a:off x="7326313" y="5273675"/>
            <a:ext cx="3230562" cy="306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Revenue with 3.5% Annual Growth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E674A6-C61F-D11C-1533-8B7711263364}"/>
              </a:ext>
            </a:extLst>
          </p:cNvPr>
          <p:cNvSpPr txBox="1"/>
          <p:nvPr/>
        </p:nvSpPr>
        <p:spPr>
          <a:xfrm>
            <a:off x="7326313" y="5580063"/>
            <a:ext cx="32305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Sewer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79DF09-E0F1-2492-BDB7-596FA544C5AC}"/>
              </a:ext>
            </a:extLst>
          </p:cNvPr>
          <p:cNvSpPr txBox="1"/>
          <p:nvPr/>
        </p:nvSpPr>
        <p:spPr>
          <a:xfrm>
            <a:off x="7326313" y="5888038"/>
            <a:ext cx="32305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Water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9A6E994-452C-2D40-618D-8B0825328FD8}"/>
              </a:ext>
            </a:extLst>
          </p:cNvPr>
          <p:cNvSpPr/>
          <p:nvPr/>
        </p:nvSpPr>
        <p:spPr>
          <a:xfrm>
            <a:off x="6742113" y="5965825"/>
            <a:ext cx="471487" cy="153988"/>
          </a:xfrm>
          <a:prstGeom prst="rect">
            <a:avLst/>
          </a:prstGeom>
          <a:solidFill>
            <a:srgbClr val="428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{C127C6A6-3A25-364C-8DC2-811F08E5112E}tf10001072</Template>
  <TotalTime>2671</TotalTime>
  <Words>1105</Words>
  <Application>Microsoft Office PowerPoint</Application>
  <PresentationFormat>Widescreen</PresentationFormat>
  <Paragraphs>194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Futura Medium</vt:lpstr>
      <vt:lpstr>Ink Free</vt:lpstr>
      <vt:lpstr>Office Theme</vt:lpstr>
      <vt:lpstr>1_Office Theme</vt:lpstr>
      <vt:lpstr>PowerPoint Presentation</vt:lpstr>
      <vt:lpstr>Agenda</vt:lpstr>
      <vt:lpstr>Introductions</vt:lpstr>
      <vt:lpstr>Capital Investment Planning</vt:lpstr>
      <vt:lpstr>Infrastructure Funding Starts with Asset Management</vt:lpstr>
      <vt:lpstr>APWA - Asset Management Roadmap</vt:lpstr>
      <vt:lpstr>Infrastructure funding distributed over the last 10 years</vt:lpstr>
      <vt:lpstr>The Issue</vt:lpstr>
      <vt:lpstr>What does future infrastructure funding for Water and Sewer look like? </vt:lpstr>
      <vt:lpstr>What does future infrastructure funding for Drainage look like? </vt:lpstr>
      <vt:lpstr>What does future infrastructure funding for Streets look like? </vt:lpstr>
      <vt:lpstr>PowerPoint Presentation</vt:lpstr>
      <vt:lpstr>PowerPoint Presentation</vt:lpstr>
      <vt:lpstr>PowerPoint Presentation</vt:lpstr>
      <vt:lpstr>Goals and Objectives– Why are we here?</vt:lpstr>
      <vt:lpstr>PowerPoint Presentation</vt:lpstr>
      <vt:lpstr>Next Steps</vt:lpstr>
      <vt:lpstr>Commitment from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Presentation Title</dc:title>
  <dc:creator>Reaugh, Ashtyn</dc:creator>
  <cp:lastModifiedBy>Schniederjan, Kyle</cp:lastModifiedBy>
  <cp:revision>15</cp:revision>
  <dcterms:created xsi:type="dcterms:W3CDTF">2020-10-14T14:00:50Z</dcterms:created>
  <dcterms:modified xsi:type="dcterms:W3CDTF">2023-02-08T18:00:26Z</dcterms:modified>
</cp:coreProperties>
</file>