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19"/>
  </p:notesMasterIdLst>
  <p:sldIdLst>
    <p:sldId id="256" r:id="rId2"/>
    <p:sldId id="368" r:id="rId3"/>
    <p:sldId id="367" r:id="rId4"/>
    <p:sldId id="386" r:id="rId5"/>
    <p:sldId id="352" r:id="rId6"/>
    <p:sldId id="361" r:id="rId7"/>
    <p:sldId id="387" r:id="rId8"/>
    <p:sldId id="393" r:id="rId9"/>
    <p:sldId id="322" r:id="rId10"/>
    <p:sldId id="374" r:id="rId11"/>
    <p:sldId id="362" r:id="rId12"/>
    <p:sldId id="363" r:id="rId13"/>
    <p:sldId id="364" r:id="rId14"/>
    <p:sldId id="365" r:id="rId15"/>
    <p:sldId id="366" r:id="rId16"/>
    <p:sldId id="345" r:id="rId17"/>
    <p:sldId id="354" r:id="rId18"/>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71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6" autoAdjust="0"/>
    <p:restoredTop sz="76968" autoAdjust="0"/>
  </p:normalViewPr>
  <p:slideViewPr>
    <p:cSldViewPr snapToGrid="0">
      <p:cViewPr varScale="1">
        <p:scale>
          <a:sx n="88" d="100"/>
          <a:sy n="88" d="100"/>
        </p:scale>
        <p:origin x="143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AA41682D-BD0F-4FE8-BE0A-7C509EDEB262}" type="datetimeFigureOut">
              <a:rPr lang="en-US" smtClean="0"/>
              <a:t>8/16/2021</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0E2CAD00-9E72-40D9-8268-C1D2DF9A5F6A}" type="slidenum">
              <a:rPr lang="en-US" smtClean="0"/>
              <a:t>‹#›</a:t>
            </a:fld>
            <a:endParaRPr lang="en-US"/>
          </a:p>
        </p:txBody>
      </p:sp>
    </p:spTree>
    <p:extLst>
      <p:ext uri="{BB962C8B-B14F-4D97-AF65-F5344CB8AC3E}">
        <p14:creationId xmlns:p14="http://schemas.microsoft.com/office/powerpoint/2010/main" val="2583155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2CAD00-9E72-40D9-8268-C1D2DF9A5F6A}" type="slidenum">
              <a:rPr lang="en-US" smtClean="0"/>
              <a:t>1</a:t>
            </a:fld>
            <a:endParaRPr lang="en-US"/>
          </a:p>
        </p:txBody>
      </p:sp>
    </p:spTree>
    <p:extLst>
      <p:ext uri="{BB962C8B-B14F-4D97-AF65-F5344CB8AC3E}">
        <p14:creationId xmlns:p14="http://schemas.microsoft.com/office/powerpoint/2010/main" val="3754347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2CAD00-9E72-40D9-8268-C1D2DF9A5F6A}" type="slidenum">
              <a:rPr lang="en-US" smtClean="0"/>
              <a:pPr/>
              <a:t>10</a:t>
            </a:fld>
            <a:endParaRPr lang="en-US"/>
          </a:p>
        </p:txBody>
      </p:sp>
    </p:spTree>
    <p:extLst>
      <p:ext uri="{BB962C8B-B14F-4D97-AF65-F5344CB8AC3E}">
        <p14:creationId xmlns:p14="http://schemas.microsoft.com/office/powerpoint/2010/main" val="3958655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Adds positive uses that are more compatible to the neighborhood such as Adult Businesses, Topless Bars, Shooting Ranges, Intensive Manufacturing, special Industrial processes.</a:t>
            </a:r>
          </a:p>
        </p:txBody>
      </p:sp>
      <p:sp>
        <p:nvSpPr>
          <p:cNvPr id="4" name="Slide Number Placeholder 3"/>
          <p:cNvSpPr>
            <a:spLocks noGrp="1"/>
          </p:cNvSpPr>
          <p:nvPr>
            <p:ph type="sldNum" sz="quarter" idx="5"/>
          </p:nvPr>
        </p:nvSpPr>
        <p:spPr/>
        <p:txBody>
          <a:bodyPr/>
          <a:lstStyle/>
          <a:p>
            <a:fld id="{0E2CAD00-9E72-40D9-8268-C1D2DF9A5F6A}" type="slidenum">
              <a:rPr lang="en-US" smtClean="0"/>
              <a:t>11</a:t>
            </a:fld>
            <a:endParaRPr lang="en-US"/>
          </a:p>
        </p:txBody>
      </p:sp>
    </p:spTree>
    <p:extLst>
      <p:ext uri="{BB962C8B-B14F-4D97-AF65-F5344CB8AC3E}">
        <p14:creationId xmlns:p14="http://schemas.microsoft.com/office/powerpoint/2010/main" val="4066294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2CAD00-9E72-40D9-8268-C1D2DF9A5F6A}" type="slidenum">
              <a:rPr lang="en-US" smtClean="0"/>
              <a:t>12</a:t>
            </a:fld>
            <a:endParaRPr lang="en-US"/>
          </a:p>
        </p:txBody>
      </p:sp>
    </p:spTree>
    <p:extLst>
      <p:ext uri="{BB962C8B-B14F-4D97-AF65-F5344CB8AC3E}">
        <p14:creationId xmlns:p14="http://schemas.microsoft.com/office/powerpoint/2010/main" val="3893479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2CAD00-9E72-40D9-8268-C1D2DF9A5F6A}" type="slidenum">
              <a:rPr lang="en-US" smtClean="0"/>
              <a:t>13</a:t>
            </a:fld>
            <a:endParaRPr lang="en-US"/>
          </a:p>
        </p:txBody>
      </p:sp>
    </p:spTree>
    <p:extLst>
      <p:ext uri="{BB962C8B-B14F-4D97-AF65-F5344CB8AC3E}">
        <p14:creationId xmlns:p14="http://schemas.microsoft.com/office/powerpoint/2010/main" val="1727220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2CAD00-9E72-40D9-8268-C1D2DF9A5F6A}" type="slidenum">
              <a:rPr lang="en-US" smtClean="0"/>
              <a:t>14</a:t>
            </a:fld>
            <a:endParaRPr lang="en-US"/>
          </a:p>
        </p:txBody>
      </p:sp>
    </p:spTree>
    <p:extLst>
      <p:ext uri="{BB962C8B-B14F-4D97-AF65-F5344CB8AC3E}">
        <p14:creationId xmlns:p14="http://schemas.microsoft.com/office/powerpoint/2010/main" val="2281602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2CAD00-9E72-40D9-8268-C1D2DF9A5F6A}" type="slidenum">
              <a:rPr lang="en-US" smtClean="0"/>
              <a:t>15</a:t>
            </a:fld>
            <a:endParaRPr lang="en-US"/>
          </a:p>
        </p:txBody>
      </p:sp>
    </p:spTree>
    <p:extLst>
      <p:ext uri="{BB962C8B-B14F-4D97-AF65-F5344CB8AC3E}">
        <p14:creationId xmlns:p14="http://schemas.microsoft.com/office/powerpoint/2010/main" val="64220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2CAD00-9E72-40D9-8268-C1D2DF9A5F6A}" type="slidenum">
              <a:rPr lang="en-US" smtClean="0"/>
              <a:t>16</a:t>
            </a:fld>
            <a:endParaRPr lang="en-US"/>
          </a:p>
        </p:txBody>
      </p:sp>
    </p:spTree>
    <p:extLst>
      <p:ext uri="{BB962C8B-B14F-4D97-AF65-F5344CB8AC3E}">
        <p14:creationId xmlns:p14="http://schemas.microsoft.com/office/powerpoint/2010/main" val="1973420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2CAD00-9E72-40D9-8268-C1D2DF9A5F6A}" type="slidenum">
              <a:rPr lang="en-US" smtClean="0"/>
              <a:pPr/>
              <a:t>17</a:t>
            </a:fld>
            <a:endParaRPr lang="en-US"/>
          </a:p>
        </p:txBody>
      </p:sp>
    </p:spTree>
    <p:extLst>
      <p:ext uri="{BB962C8B-B14F-4D97-AF65-F5344CB8AC3E}">
        <p14:creationId xmlns:p14="http://schemas.microsoft.com/office/powerpoint/2010/main" val="2358146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2CAD00-9E72-40D9-8268-C1D2DF9A5F6A}" type="slidenum">
              <a:rPr lang="en-US" smtClean="0"/>
              <a:t>2</a:t>
            </a:fld>
            <a:endParaRPr lang="en-US"/>
          </a:p>
        </p:txBody>
      </p:sp>
    </p:spTree>
    <p:extLst>
      <p:ext uri="{BB962C8B-B14F-4D97-AF65-F5344CB8AC3E}">
        <p14:creationId xmlns:p14="http://schemas.microsoft.com/office/powerpoint/2010/main" val="572086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1 Rezoning Proposal includes 168.99 Acres as just described</a:t>
            </a:r>
          </a:p>
        </p:txBody>
      </p:sp>
      <p:sp>
        <p:nvSpPr>
          <p:cNvPr id="4" name="Slide Number Placeholder 3"/>
          <p:cNvSpPr>
            <a:spLocks noGrp="1"/>
          </p:cNvSpPr>
          <p:nvPr>
            <p:ph type="sldNum" sz="quarter" idx="5"/>
          </p:nvPr>
        </p:nvSpPr>
        <p:spPr/>
        <p:txBody>
          <a:bodyPr/>
          <a:lstStyle/>
          <a:p>
            <a:fld id="{0E2CAD00-9E72-40D9-8268-C1D2DF9A5F6A}" type="slidenum">
              <a:rPr lang="en-US" smtClean="0"/>
              <a:pPr/>
              <a:t>3</a:t>
            </a:fld>
            <a:endParaRPr lang="en-US"/>
          </a:p>
        </p:txBody>
      </p:sp>
    </p:spTree>
    <p:extLst>
      <p:ext uri="{BB962C8B-B14F-4D97-AF65-F5344CB8AC3E}">
        <p14:creationId xmlns:p14="http://schemas.microsoft.com/office/powerpoint/2010/main" val="292999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Existing zoning is a primarily industrial with some Heavy Commercial, Multi-family and Office. The properties along Amarillo Boulevard are generally not included in Part 2 boundary.</a:t>
            </a:r>
          </a:p>
        </p:txBody>
      </p:sp>
      <p:sp>
        <p:nvSpPr>
          <p:cNvPr id="4" name="Slide Number Placeholder 3"/>
          <p:cNvSpPr>
            <a:spLocks noGrp="1"/>
          </p:cNvSpPr>
          <p:nvPr>
            <p:ph type="sldNum" sz="quarter" idx="5"/>
          </p:nvPr>
        </p:nvSpPr>
        <p:spPr/>
        <p:txBody>
          <a:bodyPr/>
          <a:lstStyle/>
          <a:p>
            <a:fld id="{0E2CAD00-9E72-40D9-8268-C1D2DF9A5F6A}" type="slidenum">
              <a:rPr lang="en-US" smtClean="0"/>
              <a:pPr/>
              <a:t>4</a:t>
            </a:fld>
            <a:endParaRPr lang="en-US"/>
          </a:p>
        </p:txBody>
      </p:sp>
    </p:spTree>
    <p:extLst>
      <p:ext uri="{BB962C8B-B14F-4D97-AF65-F5344CB8AC3E}">
        <p14:creationId xmlns:p14="http://schemas.microsoft.com/office/powerpoint/2010/main" val="244922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Since the required property owner notices for this meeting were mailed on August 4</a:t>
            </a:r>
            <a:r>
              <a:rPr lang="en-US" sz="1200" baseline="30000" dirty="0">
                <a:effectLst/>
                <a:latin typeface="Arial" panose="020B0604020202020204" pitchFamily="34" charset="0"/>
                <a:ea typeface="Times New Roman" panose="02020603050405020304" pitchFamily="18" charset="0"/>
                <a:cs typeface="Times New Roman" panose="02020603050405020304" pitchFamily="18" charset="0"/>
              </a:rPr>
              <a:t>th</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 staff has not received any additional calls or letters resulting from those notices except for several seeking more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rPr>
              <a:t>Multiple written responses in opposition were received earlier in the process regarding Part 2 and were forwarded to the Commissioners.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The primary concerns expressed for Part 2 are “down-zoning” resulting in less marketable property; that existing allowed uses will become legal non-conforming; why the area south of Amarillo Blvd. is part of the North Heights plan area; and, that the project seems to have a small number of citizens speaking on behalf of the larger community.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2CAD00-9E72-40D9-8268-C1D2DF9A5F6A}" type="slidenum">
              <a:rPr lang="en-US" smtClean="0"/>
              <a:t>5</a:t>
            </a:fld>
            <a:endParaRPr lang="en-US"/>
          </a:p>
        </p:txBody>
      </p:sp>
    </p:spTree>
    <p:extLst>
      <p:ext uri="{BB962C8B-B14F-4D97-AF65-F5344CB8AC3E}">
        <p14:creationId xmlns:p14="http://schemas.microsoft.com/office/powerpoint/2010/main" val="646371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just">
              <a:spcBef>
                <a:spcPts val="0"/>
              </a:spcBef>
              <a:spcAft>
                <a:spcPts val="0"/>
              </a:spcAft>
              <a:buFont typeface="Arial" panose="020B0604020202020204" pitchFamily="34" charset="0"/>
              <a:buChar char="•"/>
            </a:pPr>
            <a:r>
              <a:rPr lang="en-US" sz="1200" dirty="0">
                <a:solidFill>
                  <a:srgbClr val="010202"/>
                </a:solidFill>
                <a:effectLst/>
                <a:latin typeface="Arial" panose="020B0604020202020204" pitchFamily="34" charset="0"/>
                <a:ea typeface="Times New Roman" panose="02020603050405020304" pitchFamily="18" charset="0"/>
                <a:cs typeface="Times New Roman" panose="02020603050405020304" pitchFamily="18" charset="0"/>
              </a:rPr>
              <a:t>Considering existing zoning and developing patterns, Part 2 of the North Heights Rezoning Initiative presents a greater challenge in achieving the eleven recommendations for the North Heights plan area. While the general perception is that this is a commercial and industrial area, an equal percentage of the area proposed to be rezoned is currently used for residential purposes.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71450" marR="0" indent="-171450" algn="just">
              <a:spcBef>
                <a:spcPts val="0"/>
              </a:spcBef>
              <a:spcAft>
                <a:spcPts val="0"/>
              </a:spcAft>
              <a:buFont typeface="Arial" panose="020B0604020202020204" pitchFamily="34" charset="0"/>
              <a:buChar char="•"/>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71450" marR="0" indent="-171450" algn="just">
              <a:spcBef>
                <a:spcPts val="0"/>
              </a:spcBef>
              <a:spcAft>
                <a:spcPts val="0"/>
              </a:spcAft>
              <a:buFont typeface="Arial" panose="020B0604020202020204" pitchFamily="34" charset="0"/>
              <a:buChar char="•"/>
            </a:pPr>
            <a:r>
              <a:rPr lang="en-US" sz="1200" dirty="0">
                <a:solidFill>
                  <a:srgbClr val="010202"/>
                </a:solidFill>
                <a:effectLst/>
                <a:latin typeface="Arial" panose="020B0604020202020204" pitchFamily="34" charset="0"/>
                <a:ea typeface="Times New Roman" panose="02020603050405020304" pitchFamily="18" charset="0"/>
                <a:cs typeface="Times New Roman" panose="02020603050405020304" pitchFamily="18" charset="0"/>
              </a:rPr>
              <a:t>Referencing the inventoried parcels, it is staff’s opinion that this particular part of the plan area is at a critical tipping point which will determine the predominant character and development pattern of the area moving forward. Should the proposed zoning pattern be significantly altered, deviated from or not approved altogether, staff believes that further erosion of what was once a thriving business and community center for the North Heights neighborhood will continue. Encroachment of industrial uses over time has made what was historically known as the Flats (between SW 1</a:t>
            </a:r>
            <a:r>
              <a:rPr lang="en-US" sz="1200" baseline="30000" dirty="0">
                <a:solidFill>
                  <a:srgbClr val="010202"/>
                </a:solidFill>
                <a:effectLst/>
                <a:latin typeface="Arial" panose="020B0604020202020204" pitchFamily="34" charset="0"/>
                <a:ea typeface="Times New Roman" panose="02020603050405020304" pitchFamily="18" charset="0"/>
                <a:cs typeface="Times New Roman" panose="02020603050405020304" pitchFamily="18" charset="0"/>
              </a:rPr>
              <a:t>st</a:t>
            </a:r>
            <a:r>
              <a:rPr lang="en-US" sz="1200" dirty="0">
                <a:solidFill>
                  <a:srgbClr val="010202"/>
                </a:solidFill>
                <a:effectLst/>
                <a:latin typeface="Arial" panose="020B0604020202020204" pitchFamily="34" charset="0"/>
                <a:ea typeface="Times New Roman" panose="02020603050405020304" pitchFamily="18" charset="0"/>
                <a:cs typeface="Times New Roman" panose="02020603050405020304" pitchFamily="18" charset="0"/>
              </a:rPr>
              <a:t> and SW 3</a:t>
            </a:r>
            <a:r>
              <a:rPr lang="en-US" sz="1200" baseline="30000" dirty="0">
                <a:solidFill>
                  <a:srgbClr val="010202"/>
                </a:solidFill>
                <a:effectLst/>
                <a:latin typeface="Arial" panose="020B0604020202020204" pitchFamily="34" charset="0"/>
                <a:ea typeface="Times New Roman" panose="02020603050405020304" pitchFamily="18" charset="0"/>
                <a:cs typeface="Times New Roman" panose="02020603050405020304" pitchFamily="18" charset="0"/>
              </a:rPr>
              <a:t>rd  </a:t>
            </a:r>
            <a:r>
              <a:rPr lang="en-US" sz="1200" dirty="0">
                <a:solidFill>
                  <a:srgbClr val="010202"/>
                </a:solidFill>
                <a:effectLst/>
                <a:latin typeface="Arial" panose="020B0604020202020204" pitchFamily="34" charset="0"/>
                <a:ea typeface="Times New Roman" panose="02020603050405020304" pitchFamily="18" charset="0"/>
                <a:cs typeface="Times New Roman" panose="02020603050405020304" pitchFamily="18" charset="0"/>
              </a:rPr>
              <a:t>and west of Polk St) unrecognizable and those same development patterns will continue to alter the character of the North Heights plan area especially the portion west of N Monroe St if no changes are made to current zoning patterns.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71450" marR="0" indent="-171450" algn="just">
              <a:spcBef>
                <a:spcPts val="0"/>
              </a:spcBef>
              <a:spcAft>
                <a:spcPts val="0"/>
              </a:spcAft>
              <a:buFont typeface="Arial" panose="020B0604020202020204" pitchFamily="34" charset="0"/>
              <a:buChar char="•"/>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71450" marR="0" indent="-171450" algn="just">
              <a:spcBef>
                <a:spcPts val="0"/>
              </a:spcBef>
              <a:spcAft>
                <a:spcPts val="0"/>
              </a:spcAft>
              <a:buFont typeface="Arial" panose="020B0604020202020204" pitchFamily="34" charset="0"/>
              <a:buChar char="•"/>
            </a:pPr>
            <a:r>
              <a:rPr lang="en-US" sz="1200" dirty="0">
                <a:solidFill>
                  <a:srgbClr val="010202"/>
                </a:solidFill>
                <a:effectLst/>
                <a:latin typeface="Arial" panose="020B0604020202020204" pitchFamily="34" charset="0"/>
                <a:ea typeface="Times New Roman" panose="02020603050405020304" pitchFamily="18" charset="0"/>
                <a:cs typeface="Times New Roman" panose="02020603050405020304" pitchFamily="18" charset="0"/>
              </a:rPr>
              <a:t>The intent of the rezoning is not to “downzone” existing commercial properties, but to develop a more orderly land use pattern so they may continue to operate in their current location without interference while preventing potentially more intensive industrial uses in the future that would have a detrimental impact on rebuilding the neighborhood.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71450" marR="0" indent="-171450" algn="just">
              <a:spcBef>
                <a:spcPts val="0"/>
              </a:spcBef>
              <a:spcAft>
                <a:spcPts val="0"/>
              </a:spcAft>
              <a:buFont typeface="Arial" panose="020B0604020202020204" pitchFamily="34" charset="0"/>
              <a:buChar char="•"/>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71450" marR="0" indent="-171450" algn="just">
              <a:spcBef>
                <a:spcPts val="0"/>
              </a:spcBef>
              <a:spcAft>
                <a:spcPts val="0"/>
              </a:spcAft>
              <a:buFont typeface="Arial" panose="020B0604020202020204" pitchFamily="34" charset="0"/>
              <a:buChar char="•"/>
            </a:pPr>
            <a:r>
              <a:rPr lang="en-US" sz="1200" dirty="0">
                <a:solidFill>
                  <a:srgbClr val="010202"/>
                </a:solidFill>
                <a:effectLst/>
                <a:latin typeface="Arial" panose="020B0604020202020204" pitchFamily="34" charset="0"/>
                <a:ea typeface="Times New Roman" panose="02020603050405020304" pitchFamily="18" charset="0"/>
                <a:cs typeface="Times New Roman" panose="02020603050405020304" pitchFamily="18" charset="0"/>
              </a:rPr>
              <a:t>When considered in its entirety (both Part 1 and Part 2), the northern part of the neighborhood is planned to be primarily single-family residential, while the southern part of the plan area would encourage a mix of apartments, duplexes, triplexes in proximity to a general retail corridor on Hughes St and the St. Anthony’s hospital redevelopment. The existing commercial and industrial uses along the railroad tracks to the south and in the southeast portion of the plan area would be unaffected. There is no business currently operating in those areas that would become a legal nonconforming use as a result of the rezoning proposal.</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71450" marR="0" indent="-171450" algn="just">
              <a:spcBef>
                <a:spcPts val="0"/>
              </a:spcBef>
              <a:spcAft>
                <a:spcPts val="0"/>
              </a:spcAft>
              <a:buFont typeface="Arial" panose="020B0604020202020204" pitchFamily="34" charset="0"/>
              <a:buChar char="•"/>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71450" marR="0" indent="-171450" algn="just">
              <a:spcBef>
                <a:spcPts val="0"/>
              </a:spcBef>
              <a:spcAft>
                <a:spcPts val="0"/>
              </a:spcAft>
              <a:buFont typeface="Arial" panose="020B0604020202020204" pitchFamily="34" charset="0"/>
              <a:buChar char="•"/>
            </a:pPr>
            <a:r>
              <a:rPr lang="en-US" sz="1200" dirty="0">
                <a:solidFill>
                  <a:srgbClr val="010202"/>
                </a:solidFill>
                <a:effectLst/>
                <a:latin typeface="Arial" panose="020B0604020202020204" pitchFamily="34" charset="0"/>
                <a:ea typeface="Times New Roman" panose="02020603050405020304" pitchFamily="18" charset="0"/>
                <a:cs typeface="Times New Roman" panose="02020603050405020304" pitchFamily="18" charset="0"/>
              </a:rPr>
              <a:t>Amarillo’s Comprehensive Plan utilizes the Neighborhood Unit Concept where commercial development lines the major corridors and single family is protected at the core. While the existing land uses in Part 2 make it difficult to achieve, this proposal does better align this portion of the North Heights plan area with the comprehensive plan, therefore meeting the City’s overall objectives of protecting public health, safety and welfare through land use planning.</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2CAD00-9E72-40D9-8268-C1D2DF9A5F6A}" type="slidenum">
              <a:rPr lang="en-US" smtClean="0"/>
              <a:pPr/>
              <a:t>6</a:t>
            </a:fld>
            <a:endParaRPr lang="en-US"/>
          </a:p>
        </p:txBody>
      </p:sp>
    </p:spTree>
    <p:extLst>
      <p:ext uri="{BB962C8B-B14F-4D97-AF65-F5344CB8AC3E}">
        <p14:creationId xmlns:p14="http://schemas.microsoft.com/office/powerpoint/2010/main" val="2862816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97 residentially used properties currently in Light Industrial Zoning; 23 in Heavy Commercial</a:t>
            </a:r>
          </a:p>
          <a:p>
            <a:r>
              <a:rPr lang="en-US" dirty="0"/>
              <a:t>148 Residential Properties that are currently non-conforming</a:t>
            </a:r>
          </a:p>
        </p:txBody>
      </p:sp>
      <p:sp>
        <p:nvSpPr>
          <p:cNvPr id="4" name="Slide Number Placeholder 3"/>
          <p:cNvSpPr>
            <a:spLocks noGrp="1"/>
          </p:cNvSpPr>
          <p:nvPr>
            <p:ph type="sldNum" sz="quarter" idx="5"/>
          </p:nvPr>
        </p:nvSpPr>
        <p:spPr/>
        <p:txBody>
          <a:bodyPr/>
          <a:lstStyle/>
          <a:p>
            <a:fld id="{0E2CAD00-9E72-40D9-8268-C1D2DF9A5F6A}" type="slidenum">
              <a:rPr lang="en-US" smtClean="0"/>
              <a:t>7</a:t>
            </a:fld>
            <a:endParaRPr lang="en-US"/>
          </a:p>
        </p:txBody>
      </p:sp>
    </p:spTree>
    <p:extLst>
      <p:ext uri="{BB962C8B-B14F-4D97-AF65-F5344CB8AC3E}">
        <p14:creationId xmlns:p14="http://schemas.microsoft.com/office/powerpoint/2010/main" val="935782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slides were used at the workshops – the historic businesses have been identified through a previous inventory by the neighborhood and mapped here. </a:t>
            </a:r>
          </a:p>
          <a:p>
            <a:endParaRPr lang="en-US" dirty="0"/>
          </a:p>
          <a:p>
            <a:r>
              <a:rPr lang="en-US" dirty="0"/>
              <a:t>Obviously, this area is no longer seen as a business hub for the neighborhood. The rezoning proposal seeks to reverse the trend of encroachment of intensive industrial uses and allow the possibility of rebuilding the neighborhood with these types of businesses in the future.</a:t>
            </a:r>
          </a:p>
        </p:txBody>
      </p:sp>
      <p:sp>
        <p:nvSpPr>
          <p:cNvPr id="4" name="Slide Number Placeholder 3"/>
          <p:cNvSpPr>
            <a:spLocks noGrp="1"/>
          </p:cNvSpPr>
          <p:nvPr>
            <p:ph type="sldNum" sz="quarter" idx="5"/>
          </p:nvPr>
        </p:nvSpPr>
        <p:spPr/>
        <p:txBody>
          <a:bodyPr/>
          <a:lstStyle/>
          <a:p>
            <a:fld id="{0E2CAD00-9E72-40D9-8268-C1D2DF9A5F6A}" type="slidenum">
              <a:rPr lang="en-US" smtClean="0"/>
              <a:t>8</a:t>
            </a:fld>
            <a:endParaRPr lang="en-US"/>
          </a:p>
        </p:txBody>
      </p:sp>
    </p:spTree>
    <p:extLst>
      <p:ext uri="{BB962C8B-B14F-4D97-AF65-F5344CB8AC3E}">
        <p14:creationId xmlns:p14="http://schemas.microsoft.com/office/powerpoint/2010/main" val="1166573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2CAD00-9E72-40D9-8268-C1D2DF9A5F6A}" type="slidenum">
              <a:rPr lang="en-US" smtClean="0"/>
              <a:pPr/>
              <a:t>9</a:t>
            </a:fld>
            <a:endParaRPr lang="en-US"/>
          </a:p>
        </p:txBody>
      </p:sp>
    </p:spTree>
    <p:extLst>
      <p:ext uri="{BB962C8B-B14F-4D97-AF65-F5344CB8AC3E}">
        <p14:creationId xmlns:p14="http://schemas.microsoft.com/office/powerpoint/2010/main" val="3226623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75D03-F23F-4B2B-877D-ACA0ABA525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792754-7356-4345-8005-69F123C869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C9F3E3-8A41-45D8-AC1C-7041A2051A98}"/>
              </a:ext>
            </a:extLst>
          </p:cNvPr>
          <p:cNvSpPr>
            <a:spLocks noGrp="1"/>
          </p:cNvSpPr>
          <p:nvPr>
            <p:ph type="dt" sz="half" idx="10"/>
          </p:nvPr>
        </p:nvSpPr>
        <p:spPr/>
        <p:txBody>
          <a:bodyPr/>
          <a:lstStyle/>
          <a:p>
            <a:fld id="{0766CE44-43A7-4333-A75C-0C5C4C919550}" type="datetimeFigureOut">
              <a:rPr lang="en-US" smtClean="0"/>
              <a:t>8/16/2021</a:t>
            </a:fld>
            <a:endParaRPr lang="en-US"/>
          </a:p>
        </p:txBody>
      </p:sp>
      <p:sp>
        <p:nvSpPr>
          <p:cNvPr id="5" name="Footer Placeholder 4">
            <a:extLst>
              <a:ext uri="{FF2B5EF4-FFF2-40B4-BE49-F238E27FC236}">
                <a16:creationId xmlns:a16="http://schemas.microsoft.com/office/drawing/2014/main" id="{D4765A10-51E5-4074-90C8-2315833CD7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9291B8-795C-415D-A142-8759B7007F1D}"/>
              </a:ext>
            </a:extLst>
          </p:cNvPr>
          <p:cNvSpPr>
            <a:spLocks noGrp="1"/>
          </p:cNvSpPr>
          <p:nvPr>
            <p:ph type="sldNum" sz="quarter" idx="12"/>
          </p:nvPr>
        </p:nvSpPr>
        <p:spPr/>
        <p:txBody>
          <a:bodyPr/>
          <a:lstStyle/>
          <a:p>
            <a:fld id="{643FA40A-7D38-4F62-9D31-5D74E47BA931}" type="slidenum">
              <a:rPr lang="en-US" smtClean="0"/>
              <a:t>‹#›</a:t>
            </a:fld>
            <a:endParaRPr lang="en-US"/>
          </a:p>
        </p:txBody>
      </p:sp>
    </p:spTree>
    <p:extLst>
      <p:ext uri="{BB962C8B-B14F-4D97-AF65-F5344CB8AC3E}">
        <p14:creationId xmlns:p14="http://schemas.microsoft.com/office/powerpoint/2010/main" val="2002578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1EB05-6953-4C07-8B0A-D1279C1549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94936D-79F7-48D1-A658-44ABE6A07A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B12DDE-94BE-47F6-B024-E967BD317DA5}"/>
              </a:ext>
            </a:extLst>
          </p:cNvPr>
          <p:cNvSpPr>
            <a:spLocks noGrp="1"/>
          </p:cNvSpPr>
          <p:nvPr>
            <p:ph type="dt" sz="half" idx="10"/>
          </p:nvPr>
        </p:nvSpPr>
        <p:spPr/>
        <p:txBody>
          <a:bodyPr/>
          <a:lstStyle/>
          <a:p>
            <a:fld id="{0766CE44-43A7-4333-A75C-0C5C4C919550}" type="datetimeFigureOut">
              <a:rPr lang="en-US" smtClean="0"/>
              <a:t>8/16/2021</a:t>
            </a:fld>
            <a:endParaRPr lang="en-US"/>
          </a:p>
        </p:txBody>
      </p:sp>
      <p:sp>
        <p:nvSpPr>
          <p:cNvPr id="5" name="Footer Placeholder 4">
            <a:extLst>
              <a:ext uri="{FF2B5EF4-FFF2-40B4-BE49-F238E27FC236}">
                <a16:creationId xmlns:a16="http://schemas.microsoft.com/office/drawing/2014/main" id="{81E34467-0671-4817-9357-DE3D28F332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244304-4196-4AAD-93B8-0ACA118E1B47}"/>
              </a:ext>
            </a:extLst>
          </p:cNvPr>
          <p:cNvSpPr>
            <a:spLocks noGrp="1"/>
          </p:cNvSpPr>
          <p:nvPr>
            <p:ph type="sldNum" sz="quarter" idx="12"/>
          </p:nvPr>
        </p:nvSpPr>
        <p:spPr/>
        <p:txBody>
          <a:bodyPr/>
          <a:lstStyle/>
          <a:p>
            <a:fld id="{643FA40A-7D38-4F62-9D31-5D74E47BA931}" type="slidenum">
              <a:rPr lang="en-US" smtClean="0"/>
              <a:t>‹#›</a:t>
            </a:fld>
            <a:endParaRPr lang="en-US"/>
          </a:p>
        </p:txBody>
      </p:sp>
    </p:spTree>
    <p:extLst>
      <p:ext uri="{BB962C8B-B14F-4D97-AF65-F5344CB8AC3E}">
        <p14:creationId xmlns:p14="http://schemas.microsoft.com/office/powerpoint/2010/main" val="335016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818A70-0D11-4BE2-8376-6DA36160CC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FEE5B8-E075-427D-B698-D6F62D5D27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31A347-24BB-455D-BF48-A0114BAC18F4}"/>
              </a:ext>
            </a:extLst>
          </p:cNvPr>
          <p:cNvSpPr>
            <a:spLocks noGrp="1"/>
          </p:cNvSpPr>
          <p:nvPr>
            <p:ph type="dt" sz="half" idx="10"/>
          </p:nvPr>
        </p:nvSpPr>
        <p:spPr/>
        <p:txBody>
          <a:bodyPr/>
          <a:lstStyle/>
          <a:p>
            <a:fld id="{0766CE44-43A7-4333-A75C-0C5C4C919550}" type="datetimeFigureOut">
              <a:rPr lang="en-US" smtClean="0"/>
              <a:t>8/16/2021</a:t>
            </a:fld>
            <a:endParaRPr lang="en-US"/>
          </a:p>
        </p:txBody>
      </p:sp>
      <p:sp>
        <p:nvSpPr>
          <p:cNvPr id="5" name="Footer Placeholder 4">
            <a:extLst>
              <a:ext uri="{FF2B5EF4-FFF2-40B4-BE49-F238E27FC236}">
                <a16:creationId xmlns:a16="http://schemas.microsoft.com/office/drawing/2014/main" id="{3F694F9A-868B-4376-A479-426F0377F6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3AFE8F-B932-4746-AEAB-90920BCD4A45}"/>
              </a:ext>
            </a:extLst>
          </p:cNvPr>
          <p:cNvSpPr>
            <a:spLocks noGrp="1"/>
          </p:cNvSpPr>
          <p:nvPr>
            <p:ph type="sldNum" sz="quarter" idx="12"/>
          </p:nvPr>
        </p:nvSpPr>
        <p:spPr/>
        <p:txBody>
          <a:bodyPr/>
          <a:lstStyle/>
          <a:p>
            <a:fld id="{643FA40A-7D38-4F62-9D31-5D74E47BA931}" type="slidenum">
              <a:rPr lang="en-US" smtClean="0"/>
              <a:t>‹#›</a:t>
            </a:fld>
            <a:endParaRPr lang="en-US"/>
          </a:p>
        </p:txBody>
      </p:sp>
    </p:spTree>
    <p:extLst>
      <p:ext uri="{BB962C8B-B14F-4D97-AF65-F5344CB8AC3E}">
        <p14:creationId xmlns:p14="http://schemas.microsoft.com/office/powerpoint/2010/main" val="272275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E44CE-6837-465F-A9FC-60441339CD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D7ADE7-DEBC-449A-845E-9AEA16F0A9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E53EA3-97A8-425C-A719-D86E9D8F8871}"/>
              </a:ext>
            </a:extLst>
          </p:cNvPr>
          <p:cNvSpPr>
            <a:spLocks noGrp="1"/>
          </p:cNvSpPr>
          <p:nvPr>
            <p:ph type="dt" sz="half" idx="10"/>
          </p:nvPr>
        </p:nvSpPr>
        <p:spPr/>
        <p:txBody>
          <a:bodyPr/>
          <a:lstStyle/>
          <a:p>
            <a:fld id="{0766CE44-43A7-4333-A75C-0C5C4C919550}" type="datetimeFigureOut">
              <a:rPr lang="en-US" smtClean="0"/>
              <a:t>8/16/2021</a:t>
            </a:fld>
            <a:endParaRPr lang="en-US"/>
          </a:p>
        </p:txBody>
      </p:sp>
      <p:sp>
        <p:nvSpPr>
          <p:cNvPr id="5" name="Footer Placeholder 4">
            <a:extLst>
              <a:ext uri="{FF2B5EF4-FFF2-40B4-BE49-F238E27FC236}">
                <a16:creationId xmlns:a16="http://schemas.microsoft.com/office/drawing/2014/main" id="{16D56958-59D2-4A9E-9C62-08F0B489C7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0599CD-1219-4DEF-AFC5-5601E3F46670}"/>
              </a:ext>
            </a:extLst>
          </p:cNvPr>
          <p:cNvSpPr>
            <a:spLocks noGrp="1"/>
          </p:cNvSpPr>
          <p:nvPr>
            <p:ph type="sldNum" sz="quarter" idx="12"/>
          </p:nvPr>
        </p:nvSpPr>
        <p:spPr/>
        <p:txBody>
          <a:bodyPr/>
          <a:lstStyle/>
          <a:p>
            <a:fld id="{643FA40A-7D38-4F62-9D31-5D74E47BA931}" type="slidenum">
              <a:rPr lang="en-US" smtClean="0"/>
              <a:t>‹#›</a:t>
            </a:fld>
            <a:endParaRPr lang="en-US"/>
          </a:p>
        </p:txBody>
      </p:sp>
    </p:spTree>
    <p:extLst>
      <p:ext uri="{BB962C8B-B14F-4D97-AF65-F5344CB8AC3E}">
        <p14:creationId xmlns:p14="http://schemas.microsoft.com/office/powerpoint/2010/main" val="4016487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E1B21-29AC-427C-94CD-9F15A5DD77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080CE4-2D46-43CC-B108-48812B4BF1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906190-5B4F-4AEF-86E4-0E125B702695}"/>
              </a:ext>
            </a:extLst>
          </p:cNvPr>
          <p:cNvSpPr>
            <a:spLocks noGrp="1"/>
          </p:cNvSpPr>
          <p:nvPr>
            <p:ph type="dt" sz="half" idx="10"/>
          </p:nvPr>
        </p:nvSpPr>
        <p:spPr/>
        <p:txBody>
          <a:bodyPr/>
          <a:lstStyle/>
          <a:p>
            <a:fld id="{0766CE44-43A7-4333-A75C-0C5C4C919550}" type="datetimeFigureOut">
              <a:rPr lang="en-US" smtClean="0"/>
              <a:t>8/16/2021</a:t>
            </a:fld>
            <a:endParaRPr lang="en-US"/>
          </a:p>
        </p:txBody>
      </p:sp>
      <p:sp>
        <p:nvSpPr>
          <p:cNvPr id="5" name="Footer Placeholder 4">
            <a:extLst>
              <a:ext uri="{FF2B5EF4-FFF2-40B4-BE49-F238E27FC236}">
                <a16:creationId xmlns:a16="http://schemas.microsoft.com/office/drawing/2014/main" id="{B1FF2132-A7EF-4330-83A2-E3757A2BDE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C778A3-9F40-46B2-89F5-EA1F26CE48E3}"/>
              </a:ext>
            </a:extLst>
          </p:cNvPr>
          <p:cNvSpPr>
            <a:spLocks noGrp="1"/>
          </p:cNvSpPr>
          <p:nvPr>
            <p:ph type="sldNum" sz="quarter" idx="12"/>
          </p:nvPr>
        </p:nvSpPr>
        <p:spPr/>
        <p:txBody>
          <a:bodyPr/>
          <a:lstStyle/>
          <a:p>
            <a:fld id="{643FA40A-7D38-4F62-9D31-5D74E47BA931}" type="slidenum">
              <a:rPr lang="en-US" smtClean="0"/>
              <a:t>‹#›</a:t>
            </a:fld>
            <a:endParaRPr lang="en-US"/>
          </a:p>
        </p:txBody>
      </p:sp>
    </p:spTree>
    <p:extLst>
      <p:ext uri="{BB962C8B-B14F-4D97-AF65-F5344CB8AC3E}">
        <p14:creationId xmlns:p14="http://schemas.microsoft.com/office/powerpoint/2010/main" val="2213810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E9D09-80E2-41D8-B2AF-69A774B8BC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571234-46EB-494C-9F5F-857E988EB1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AF53C0-455E-42B6-AC86-C5BEE46F12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B966E7-149B-4480-B819-FA18934CF5CE}"/>
              </a:ext>
            </a:extLst>
          </p:cNvPr>
          <p:cNvSpPr>
            <a:spLocks noGrp="1"/>
          </p:cNvSpPr>
          <p:nvPr>
            <p:ph type="dt" sz="half" idx="10"/>
          </p:nvPr>
        </p:nvSpPr>
        <p:spPr/>
        <p:txBody>
          <a:bodyPr/>
          <a:lstStyle/>
          <a:p>
            <a:fld id="{0766CE44-43A7-4333-A75C-0C5C4C919550}" type="datetimeFigureOut">
              <a:rPr lang="en-US" smtClean="0"/>
              <a:t>8/16/2021</a:t>
            </a:fld>
            <a:endParaRPr lang="en-US"/>
          </a:p>
        </p:txBody>
      </p:sp>
      <p:sp>
        <p:nvSpPr>
          <p:cNvPr id="6" name="Footer Placeholder 5">
            <a:extLst>
              <a:ext uri="{FF2B5EF4-FFF2-40B4-BE49-F238E27FC236}">
                <a16:creationId xmlns:a16="http://schemas.microsoft.com/office/drawing/2014/main" id="{1E546554-4331-411D-92D5-4A185E150D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46D480-357C-445A-AE06-0A4DA85C5E84}"/>
              </a:ext>
            </a:extLst>
          </p:cNvPr>
          <p:cNvSpPr>
            <a:spLocks noGrp="1"/>
          </p:cNvSpPr>
          <p:nvPr>
            <p:ph type="sldNum" sz="quarter" idx="12"/>
          </p:nvPr>
        </p:nvSpPr>
        <p:spPr/>
        <p:txBody>
          <a:bodyPr/>
          <a:lstStyle/>
          <a:p>
            <a:fld id="{643FA40A-7D38-4F62-9D31-5D74E47BA931}" type="slidenum">
              <a:rPr lang="en-US" smtClean="0"/>
              <a:t>‹#›</a:t>
            </a:fld>
            <a:endParaRPr lang="en-US"/>
          </a:p>
        </p:txBody>
      </p:sp>
    </p:spTree>
    <p:extLst>
      <p:ext uri="{BB962C8B-B14F-4D97-AF65-F5344CB8AC3E}">
        <p14:creationId xmlns:p14="http://schemas.microsoft.com/office/powerpoint/2010/main" val="381314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A847F-4899-4C07-923C-E617E7CE9F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0260B0-3D25-4997-9116-C94A697A1D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D0D438-F6C0-4228-91FD-842AA46C8C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454997-4613-4E52-97C8-9E5D06D177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C16D3F-3A45-43EA-913C-4C997BFF9F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950DA7-9B8D-4A2E-99B3-6D2566B251F0}"/>
              </a:ext>
            </a:extLst>
          </p:cNvPr>
          <p:cNvSpPr>
            <a:spLocks noGrp="1"/>
          </p:cNvSpPr>
          <p:nvPr>
            <p:ph type="dt" sz="half" idx="10"/>
          </p:nvPr>
        </p:nvSpPr>
        <p:spPr/>
        <p:txBody>
          <a:bodyPr/>
          <a:lstStyle/>
          <a:p>
            <a:fld id="{0766CE44-43A7-4333-A75C-0C5C4C919550}" type="datetimeFigureOut">
              <a:rPr lang="en-US" smtClean="0"/>
              <a:t>8/16/2021</a:t>
            </a:fld>
            <a:endParaRPr lang="en-US"/>
          </a:p>
        </p:txBody>
      </p:sp>
      <p:sp>
        <p:nvSpPr>
          <p:cNvPr id="8" name="Footer Placeholder 7">
            <a:extLst>
              <a:ext uri="{FF2B5EF4-FFF2-40B4-BE49-F238E27FC236}">
                <a16:creationId xmlns:a16="http://schemas.microsoft.com/office/drawing/2014/main" id="{DE330D9D-D2CF-4810-BD88-14BEFB7016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22D47F-A2CF-4401-9ACF-1EA9A86BCC6A}"/>
              </a:ext>
            </a:extLst>
          </p:cNvPr>
          <p:cNvSpPr>
            <a:spLocks noGrp="1"/>
          </p:cNvSpPr>
          <p:nvPr>
            <p:ph type="sldNum" sz="quarter" idx="12"/>
          </p:nvPr>
        </p:nvSpPr>
        <p:spPr/>
        <p:txBody>
          <a:bodyPr/>
          <a:lstStyle/>
          <a:p>
            <a:fld id="{643FA40A-7D38-4F62-9D31-5D74E47BA931}" type="slidenum">
              <a:rPr lang="en-US" smtClean="0"/>
              <a:t>‹#›</a:t>
            </a:fld>
            <a:endParaRPr lang="en-US"/>
          </a:p>
        </p:txBody>
      </p:sp>
    </p:spTree>
    <p:extLst>
      <p:ext uri="{BB962C8B-B14F-4D97-AF65-F5344CB8AC3E}">
        <p14:creationId xmlns:p14="http://schemas.microsoft.com/office/powerpoint/2010/main" val="1220481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6A050-88DF-4FF1-B8AC-1E5EB5EC2F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F1A5F2-9055-4A5D-A9D7-F2AE80905D4E}"/>
              </a:ext>
            </a:extLst>
          </p:cNvPr>
          <p:cNvSpPr>
            <a:spLocks noGrp="1"/>
          </p:cNvSpPr>
          <p:nvPr>
            <p:ph type="dt" sz="half" idx="10"/>
          </p:nvPr>
        </p:nvSpPr>
        <p:spPr/>
        <p:txBody>
          <a:bodyPr/>
          <a:lstStyle/>
          <a:p>
            <a:fld id="{0766CE44-43A7-4333-A75C-0C5C4C919550}" type="datetimeFigureOut">
              <a:rPr lang="en-US" smtClean="0"/>
              <a:t>8/16/2021</a:t>
            </a:fld>
            <a:endParaRPr lang="en-US"/>
          </a:p>
        </p:txBody>
      </p:sp>
      <p:sp>
        <p:nvSpPr>
          <p:cNvPr id="4" name="Footer Placeholder 3">
            <a:extLst>
              <a:ext uri="{FF2B5EF4-FFF2-40B4-BE49-F238E27FC236}">
                <a16:creationId xmlns:a16="http://schemas.microsoft.com/office/drawing/2014/main" id="{6623F6F0-72F7-4526-B010-34770AADD2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5F1075-8914-49C0-81DC-E8348B9DBFDA}"/>
              </a:ext>
            </a:extLst>
          </p:cNvPr>
          <p:cNvSpPr>
            <a:spLocks noGrp="1"/>
          </p:cNvSpPr>
          <p:nvPr>
            <p:ph type="sldNum" sz="quarter" idx="12"/>
          </p:nvPr>
        </p:nvSpPr>
        <p:spPr/>
        <p:txBody>
          <a:bodyPr/>
          <a:lstStyle/>
          <a:p>
            <a:fld id="{643FA40A-7D38-4F62-9D31-5D74E47BA931}" type="slidenum">
              <a:rPr lang="en-US" smtClean="0"/>
              <a:t>‹#›</a:t>
            </a:fld>
            <a:endParaRPr lang="en-US"/>
          </a:p>
        </p:txBody>
      </p:sp>
    </p:spTree>
    <p:extLst>
      <p:ext uri="{BB962C8B-B14F-4D97-AF65-F5344CB8AC3E}">
        <p14:creationId xmlns:p14="http://schemas.microsoft.com/office/powerpoint/2010/main" val="3164711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847663-9F41-44BC-8770-5B4EBBF78093}"/>
              </a:ext>
            </a:extLst>
          </p:cNvPr>
          <p:cNvSpPr>
            <a:spLocks noGrp="1"/>
          </p:cNvSpPr>
          <p:nvPr>
            <p:ph type="dt" sz="half" idx="10"/>
          </p:nvPr>
        </p:nvSpPr>
        <p:spPr/>
        <p:txBody>
          <a:bodyPr/>
          <a:lstStyle/>
          <a:p>
            <a:fld id="{0766CE44-43A7-4333-A75C-0C5C4C919550}" type="datetimeFigureOut">
              <a:rPr lang="en-US" smtClean="0"/>
              <a:t>8/16/2021</a:t>
            </a:fld>
            <a:endParaRPr lang="en-US"/>
          </a:p>
        </p:txBody>
      </p:sp>
      <p:sp>
        <p:nvSpPr>
          <p:cNvPr id="3" name="Footer Placeholder 2">
            <a:extLst>
              <a:ext uri="{FF2B5EF4-FFF2-40B4-BE49-F238E27FC236}">
                <a16:creationId xmlns:a16="http://schemas.microsoft.com/office/drawing/2014/main" id="{E6EF2160-EF11-49E5-A6FB-00683C5BEE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846F6BB-E1E1-46A5-9D45-578B7D3C58F5}"/>
              </a:ext>
            </a:extLst>
          </p:cNvPr>
          <p:cNvSpPr>
            <a:spLocks noGrp="1"/>
          </p:cNvSpPr>
          <p:nvPr>
            <p:ph type="sldNum" sz="quarter" idx="12"/>
          </p:nvPr>
        </p:nvSpPr>
        <p:spPr/>
        <p:txBody>
          <a:bodyPr/>
          <a:lstStyle/>
          <a:p>
            <a:fld id="{643FA40A-7D38-4F62-9D31-5D74E47BA931}" type="slidenum">
              <a:rPr lang="en-US" smtClean="0"/>
              <a:t>‹#›</a:t>
            </a:fld>
            <a:endParaRPr lang="en-US"/>
          </a:p>
        </p:txBody>
      </p:sp>
    </p:spTree>
    <p:extLst>
      <p:ext uri="{BB962C8B-B14F-4D97-AF65-F5344CB8AC3E}">
        <p14:creationId xmlns:p14="http://schemas.microsoft.com/office/powerpoint/2010/main" val="3545747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5FD37-31B8-4515-9683-90E3AAB6D9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D6ACF0-409F-4765-80D0-40B43965C9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AE83B5-5096-465E-8505-896999F1DB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980323-4687-458D-B4B2-77BBD419277B}"/>
              </a:ext>
            </a:extLst>
          </p:cNvPr>
          <p:cNvSpPr>
            <a:spLocks noGrp="1"/>
          </p:cNvSpPr>
          <p:nvPr>
            <p:ph type="dt" sz="half" idx="10"/>
          </p:nvPr>
        </p:nvSpPr>
        <p:spPr/>
        <p:txBody>
          <a:bodyPr/>
          <a:lstStyle/>
          <a:p>
            <a:fld id="{0766CE44-43A7-4333-A75C-0C5C4C919550}" type="datetimeFigureOut">
              <a:rPr lang="en-US" smtClean="0"/>
              <a:t>8/16/2021</a:t>
            </a:fld>
            <a:endParaRPr lang="en-US"/>
          </a:p>
        </p:txBody>
      </p:sp>
      <p:sp>
        <p:nvSpPr>
          <p:cNvPr id="6" name="Footer Placeholder 5">
            <a:extLst>
              <a:ext uri="{FF2B5EF4-FFF2-40B4-BE49-F238E27FC236}">
                <a16:creationId xmlns:a16="http://schemas.microsoft.com/office/drawing/2014/main" id="{07FA5A54-54DA-4B50-8C47-9BB05D063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E1ABB8-648B-42AC-95CA-2C76A581B690}"/>
              </a:ext>
            </a:extLst>
          </p:cNvPr>
          <p:cNvSpPr>
            <a:spLocks noGrp="1"/>
          </p:cNvSpPr>
          <p:nvPr>
            <p:ph type="sldNum" sz="quarter" idx="12"/>
          </p:nvPr>
        </p:nvSpPr>
        <p:spPr/>
        <p:txBody>
          <a:bodyPr/>
          <a:lstStyle/>
          <a:p>
            <a:fld id="{643FA40A-7D38-4F62-9D31-5D74E47BA931}" type="slidenum">
              <a:rPr lang="en-US" smtClean="0"/>
              <a:t>‹#›</a:t>
            </a:fld>
            <a:endParaRPr lang="en-US"/>
          </a:p>
        </p:txBody>
      </p:sp>
    </p:spTree>
    <p:extLst>
      <p:ext uri="{BB962C8B-B14F-4D97-AF65-F5344CB8AC3E}">
        <p14:creationId xmlns:p14="http://schemas.microsoft.com/office/powerpoint/2010/main" val="1864899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88A1E-86D0-4177-AAD4-1FC2F84FE1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76C3B3-E907-4135-B7D8-D274EDFCC6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2294DD-3150-4322-99DD-49B14DA21F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CF7728-E247-4273-B133-2AF3638B9A47}"/>
              </a:ext>
            </a:extLst>
          </p:cNvPr>
          <p:cNvSpPr>
            <a:spLocks noGrp="1"/>
          </p:cNvSpPr>
          <p:nvPr>
            <p:ph type="dt" sz="half" idx="10"/>
          </p:nvPr>
        </p:nvSpPr>
        <p:spPr/>
        <p:txBody>
          <a:bodyPr/>
          <a:lstStyle/>
          <a:p>
            <a:fld id="{0766CE44-43A7-4333-A75C-0C5C4C919550}" type="datetimeFigureOut">
              <a:rPr lang="en-US" smtClean="0"/>
              <a:t>8/16/2021</a:t>
            </a:fld>
            <a:endParaRPr lang="en-US"/>
          </a:p>
        </p:txBody>
      </p:sp>
      <p:sp>
        <p:nvSpPr>
          <p:cNvPr id="6" name="Footer Placeholder 5">
            <a:extLst>
              <a:ext uri="{FF2B5EF4-FFF2-40B4-BE49-F238E27FC236}">
                <a16:creationId xmlns:a16="http://schemas.microsoft.com/office/drawing/2014/main" id="{6EDFCC03-42CA-46ED-925B-572AB81AB5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BEA43E-D945-42A8-997C-6A2B11FB76BF}"/>
              </a:ext>
            </a:extLst>
          </p:cNvPr>
          <p:cNvSpPr>
            <a:spLocks noGrp="1"/>
          </p:cNvSpPr>
          <p:nvPr>
            <p:ph type="sldNum" sz="quarter" idx="12"/>
          </p:nvPr>
        </p:nvSpPr>
        <p:spPr/>
        <p:txBody>
          <a:bodyPr/>
          <a:lstStyle/>
          <a:p>
            <a:fld id="{643FA40A-7D38-4F62-9D31-5D74E47BA931}" type="slidenum">
              <a:rPr lang="en-US" smtClean="0"/>
              <a:t>‹#›</a:t>
            </a:fld>
            <a:endParaRPr lang="en-US"/>
          </a:p>
        </p:txBody>
      </p:sp>
    </p:spTree>
    <p:extLst>
      <p:ext uri="{BB962C8B-B14F-4D97-AF65-F5344CB8AC3E}">
        <p14:creationId xmlns:p14="http://schemas.microsoft.com/office/powerpoint/2010/main" val="1872907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503A3D-B8BF-470D-8949-9442EAA2F8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9F4958-F278-4A96-8277-288E8A5A68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27561B-4454-4222-A54A-BDF2446C14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66CE44-43A7-4333-A75C-0C5C4C919550}" type="datetimeFigureOut">
              <a:rPr lang="en-US" smtClean="0"/>
              <a:t>8/16/2021</a:t>
            </a:fld>
            <a:endParaRPr lang="en-US"/>
          </a:p>
        </p:txBody>
      </p:sp>
      <p:sp>
        <p:nvSpPr>
          <p:cNvPr id="5" name="Footer Placeholder 4">
            <a:extLst>
              <a:ext uri="{FF2B5EF4-FFF2-40B4-BE49-F238E27FC236}">
                <a16:creationId xmlns:a16="http://schemas.microsoft.com/office/drawing/2014/main" id="{F59E1B47-04E0-4A52-9324-B4DF0AF718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BE01BA5-BA8D-403E-9514-E8F54A9ABF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3FA40A-7D38-4F62-9D31-5D74E47BA931}" type="slidenum">
              <a:rPr lang="en-US" smtClean="0"/>
              <a:t>‹#›</a:t>
            </a:fld>
            <a:endParaRPr lang="en-US"/>
          </a:p>
        </p:txBody>
      </p:sp>
    </p:spTree>
    <p:extLst>
      <p:ext uri="{BB962C8B-B14F-4D97-AF65-F5344CB8AC3E}">
        <p14:creationId xmlns:p14="http://schemas.microsoft.com/office/powerpoint/2010/main" val="147509339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descr="Logo, company name&#10;&#10;Description automatically generated">
            <a:extLst>
              <a:ext uri="{FF2B5EF4-FFF2-40B4-BE49-F238E27FC236}">
                <a16:creationId xmlns:a16="http://schemas.microsoft.com/office/drawing/2014/main" id="{191A1639-1D67-44FB-A10B-89777A91FDCA}"/>
              </a:ext>
            </a:extLst>
          </p:cNvPr>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987825" y="5535159"/>
            <a:ext cx="1505585" cy="946785"/>
          </a:xfrm>
          <a:prstGeom prst="rect">
            <a:avLst/>
          </a:prstGeom>
        </p:spPr>
      </p:pic>
      <p:pic>
        <p:nvPicPr>
          <p:cNvPr id="11" name="Picture 10" descr="A picture containing text, blackboard, circuit&#10;&#10;Description automatically generated">
            <a:extLst>
              <a:ext uri="{FF2B5EF4-FFF2-40B4-BE49-F238E27FC236}">
                <a16:creationId xmlns:a16="http://schemas.microsoft.com/office/drawing/2014/main" id="{4EE34B34-A8B0-48B6-8122-49EB11941C8A}"/>
              </a:ext>
            </a:extLst>
          </p:cNvPr>
          <p:cNvPicPr/>
          <p:nvPr/>
        </p:nvPicPr>
        <p:blipFill rotWithShape="1">
          <a:blip r:embed="rId4" cstate="print">
            <a:duotone>
              <a:schemeClr val="accent3">
                <a:shade val="45000"/>
                <a:satMod val="135000"/>
              </a:schemeClr>
              <a:prstClr val="white"/>
            </a:duotone>
            <a:alphaModFix/>
            <a:extLst>
              <a:ext uri="{28A0092B-C50C-407E-A947-70E740481C1C}">
                <a14:useLocalDpi xmlns:a14="http://schemas.microsoft.com/office/drawing/2010/main" val="0"/>
              </a:ext>
            </a:extLst>
          </a:blip>
          <a:srcRect b="1639"/>
          <a:stretch/>
        </p:blipFill>
        <p:spPr bwMode="auto">
          <a:xfrm rot="16200000">
            <a:off x="-1524000" y="1504950"/>
            <a:ext cx="6858000" cy="3810000"/>
          </a:xfrm>
          <a:prstGeom prst="rect">
            <a:avLst/>
          </a:prstGeom>
          <a:ln>
            <a:noFill/>
          </a:ln>
          <a:extLst>
            <a:ext uri="{53640926-AAD7-44D8-BBD7-CCE9431645EC}">
              <a14:shadowObscured xmlns:a14="http://schemas.microsoft.com/office/drawing/2010/main"/>
            </a:ext>
          </a:extLst>
        </p:spPr>
      </p:pic>
      <p:sp>
        <p:nvSpPr>
          <p:cNvPr id="13" name="Rectangle 12">
            <a:extLst>
              <a:ext uri="{FF2B5EF4-FFF2-40B4-BE49-F238E27FC236}">
                <a16:creationId xmlns:a16="http://schemas.microsoft.com/office/drawing/2014/main" id="{387792A9-E1B2-4231-8185-EAF7EE2B2EB1}"/>
              </a:ext>
            </a:extLst>
          </p:cNvPr>
          <p:cNvSpPr/>
          <p:nvPr/>
        </p:nvSpPr>
        <p:spPr>
          <a:xfrm>
            <a:off x="1" y="-19050"/>
            <a:ext cx="12191999" cy="6858000"/>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3" name="Subtitle 2">
            <a:extLst>
              <a:ext uri="{FF2B5EF4-FFF2-40B4-BE49-F238E27FC236}">
                <a16:creationId xmlns:a16="http://schemas.microsoft.com/office/drawing/2014/main" id="{91A4ADEE-8557-45D3-A5C4-A92CEE9C3510}"/>
              </a:ext>
            </a:extLst>
          </p:cNvPr>
          <p:cNvSpPr>
            <a:spLocks noGrp="1"/>
          </p:cNvSpPr>
          <p:nvPr>
            <p:ph type="subTitle" idx="1"/>
          </p:nvPr>
        </p:nvSpPr>
        <p:spPr>
          <a:xfrm>
            <a:off x="4086224" y="2539999"/>
            <a:ext cx="8732309" cy="3522133"/>
          </a:xfrm>
        </p:spPr>
        <p:txBody>
          <a:bodyPr anchor="t">
            <a:normAutofit fontScale="92500" lnSpcReduction="10000"/>
          </a:bodyPr>
          <a:lstStyle/>
          <a:p>
            <a:pPr algn="l"/>
            <a:r>
              <a:rPr lang="en-US" sz="3600" b="1" i="1" dirty="0">
                <a:solidFill>
                  <a:schemeClr val="bg1"/>
                </a:solidFill>
                <a:latin typeface="Arial" panose="020B0604020202020204" pitchFamily="34" charset="0"/>
                <a:cs typeface="Arial" panose="020B0604020202020204" pitchFamily="34" charset="0"/>
              </a:rPr>
              <a:t>Planning and Zoning Commission</a:t>
            </a:r>
            <a:br>
              <a:rPr lang="en-US" sz="3600" b="1" i="1" dirty="0">
                <a:solidFill>
                  <a:schemeClr val="bg1"/>
                </a:solidFill>
                <a:latin typeface="Arial" panose="020B0604020202020204" pitchFamily="34" charset="0"/>
                <a:cs typeface="Arial" panose="020B0604020202020204" pitchFamily="34" charset="0"/>
              </a:rPr>
            </a:br>
            <a:r>
              <a:rPr lang="en-US" sz="3600" b="1" i="1" dirty="0">
                <a:solidFill>
                  <a:schemeClr val="bg1"/>
                </a:solidFill>
                <a:latin typeface="Arial" panose="020B0604020202020204" pitchFamily="34" charset="0"/>
                <a:cs typeface="Arial" panose="020B0604020202020204" pitchFamily="34" charset="0"/>
              </a:rPr>
              <a:t>Presentation</a:t>
            </a:r>
            <a:br>
              <a:rPr lang="en-US" sz="3600" b="1" i="1" dirty="0">
                <a:solidFill>
                  <a:schemeClr val="bg1"/>
                </a:solidFill>
                <a:latin typeface="Arial" panose="020B0604020202020204" pitchFamily="34" charset="0"/>
                <a:cs typeface="Arial" panose="020B0604020202020204" pitchFamily="34" charset="0"/>
              </a:rPr>
            </a:br>
            <a:endParaRPr lang="en-US" sz="3600" b="1" i="1" dirty="0">
              <a:solidFill>
                <a:schemeClr val="bg1"/>
              </a:solidFill>
              <a:latin typeface="Arial" panose="020B0604020202020204" pitchFamily="34" charset="0"/>
              <a:cs typeface="Arial" panose="020B0604020202020204" pitchFamily="34" charset="0"/>
            </a:endParaRPr>
          </a:p>
          <a:p>
            <a:pPr algn="l"/>
            <a:br>
              <a:rPr lang="en-US" sz="3600" b="1" dirty="0">
                <a:solidFill>
                  <a:schemeClr val="bg1"/>
                </a:solidFill>
                <a:latin typeface="Arial" panose="020B0604020202020204" pitchFamily="34" charset="0"/>
                <a:cs typeface="Arial" panose="020B0604020202020204" pitchFamily="34" charset="0"/>
              </a:rPr>
            </a:br>
            <a:br>
              <a:rPr lang="en-US" sz="3600" b="1" dirty="0">
                <a:solidFill>
                  <a:schemeClr val="bg1"/>
                </a:solidFill>
                <a:latin typeface="Arial" panose="020B0604020202020204" pitchFamily="34" charset="0"/>
                <a:cs typeface="Arial" panose="020B0604020202020204" pitchFamily="34" charset="0"/>
              </a:rPr>
            </a:br>
            <a:r>
              <a:rPr lang="en-US" sz="3600" b="1" dirty="0">
                <a:solidFill>
                  <a:schemeClr val="bg1"/>
                </a:solidFill>
                <a:latin typeface="Arial" panose="020B0604020202020204" pitchFamily="34" charset="0"/>
                <a:cs typeface="Arial" panose="020B0604020202020204" pitchFamily="34" charset="0"/>
              </a:rPr>
              <a:t>August 16</a:t>
            </a:r>
            <a:r>
              <a:rPr lang="en-US" sz="3600" b="1" baseline="30000" dirty="0">
                <a:solidFill>
                  <a:schemeClr val="bg1"/>
                </a:solidFill>
                <a:latin typeface="Arial" panose="020B0604020202020204" pitchFamily="34" charset="0"/>
                <a:cs typeface="Arial" panose="020B0604020202020204" pitchFamily="34" charset="0"/>
              </a:rPr>
              <a:t>th</a:t>
            </a:r>
            <a:r>
              <a:rPr lang="en-US" sz="3600" b="1" dirty="0">
                <a:solidFill>
                  <a:schemeClr val="bg1"/>
                </a:solidFill>
                <a:latin typeface="Arial" panose="020B0604020202020204" pitchFamily="34" charset="0"/>
                <a:cs typeface="Arial" panose="020B0604020202020204" pitchFamily="34" charset="0"/>
              </a:rPr>
              <a:t>, 2021</a:t>
            </a:r>
            <a:br>
              <a:rPr lang="en-US" sz="3000" b="1" dirty="0">
                <a:solidFill>
                  <a:schemeClr val="bg1"/>
                </a:solidFill>
                <a:latin typeface="Arial" panose="020B0604020202020204" pitchFamily="34" charset="0"/>
                <a:cs typeface="Arial" panose="020B0604020202020204" pitchFamily="34" charset="0"/>
              </a:rPr>
            </a:br>
            <a:br>
              <a:rPr lang="en-US" sz="3000" b="1" dirty="0">
                <a:solidFill>
                  <a:schemeClr val="bg1"/>
                </a:solidFill>
                <a:latin typeface="Arial" panose="020B0604020202020204" pitchFamily="34" charset="0"/>
                <a:cs typeface="Arial" panose="020B0604020202020204" pitchFamily="34" charset="0"/>
              </a:rPr>
            </a:br>
            <a:endParaRPr lang="en-US" sz="3000" b="1" dirty="0">
              <a:solidFill>
                <a:schemeClr val="bg1"/>
              </a:solidFill>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4B1BCAC8-66F4-442E-8819-87CB4EF336B4}"/>
              </a:ext>
            </a:extLst>
          </p:cNvPr>
          <p:cNvSpPr>
            <a:spLocks noGrp="1"/>
          </p:cNvSpPr>
          <p:nvPr>
            <p:ph type="ctrTitle"/>
          </p:nvPr>
        </p:nvSpPr>
        <p:spPr>
          <a:xfrm>
            <a:off x="4086225" y="0"/>
            <a:ext cx="9144000" cy="2387600"/>
          </a:xfrm>
        </p:spPr>
        <p:txBody>
          <a:bodyPr>
            <a:normAutofit/>
          </a:bodyPr>
          <a:lstStyle/>
          <a:p>
            <a:pPr algn="l"/>
            <a:r>
              <a:rPr lang="en-US" sz="4400" b="1" dirty="0">
                <a:solidFill>
                  <a:schemeClr val="bg1"/>
                </a:solidFill>
                <a:latin typeface="Arial" panose="020B0604020202020204" pitchFamily="34" charset="0"/>
                <a:cs typeface="Arial" panose="020B0604020202020204" pitchFamily="34" charset="0"/>
              </a:rPr>
              <a:t>North Heights </a:t>
            </a:r>
            <a:br>
              <a:rPr lang="en-US" sz="4400" b="1" dirty="0">
                <a:solidFill>
                  <a:schemeClr val="bg1"/>
                </a:solidFill>
                <a:latin typeface="Arial" panose="020B0604020202020204" pitchFamily="34" charset="0"/>
                <a:cs typeface="Arial" panose="020B0604020202020204" pitchFamily="34" charset="0"/>
              </a:rPr>
            </a:br>
            <a:r>
              <a:rPr lang="en-US" sz="4400" b="1" dirty="0">
                <a:solidFill>
                  <a:schemeClr val="bg1"/>
                </a:solidFill>
                <a:latin typeface="Arial" panose="020B0604020202020204" pitchFamily="34" charset="0"/>
                <a:cs typeface="Arial" panose="020B0604020202020204" pitchFamily="34" charset="0"/>
              </a:rPr>
              <a:t>Rezoning Initiative – Part 2</a:t>
            </a:r>
            <a:br>
              <a:rPr lang="en-US" sz="4400" b="1" dirty="0">
                <a:solidFill>
                  <a:schemeClr val="bg1"/>
                </a:solidFill>
                <a:latin typeface="Arial" panose="020B0604020202020204" pitchFamily="34" charset="0"/>
                <a:cs typeface="Arial" panose="020B0604020202020204" pitchFamily="34" charset="0"/>
              </a:rPr>
            </a:br>
            <a:r>
              <a:rPr lang="en-US" sz="3600" dirty="0">
                <a:solidFill>
                  <a:schemeClr val="bg1"/>
                </a:solidFill>
                <a:latin typeface="Arial" panose="020B0604020202020204" pitchFamily="34" charset="0"/>
                <a:cs typeface="Arial" panose="020B0604020202020204" pitchFamily="34" charset="0"/>
              </a:rPr>
              <a:t>(South, Quadrant 1)</a:t>
            </a:r>
            <a:endParaRPr lang="en-US"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5313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4D95F-DCA1-4695-973B-7381E8976B88}"/>
              </a:ext>
            </a:extLst>
          </p:cNvPr>
          <p:cNvSpPr>
            <a:spLocks noGrp="1"/>
          </p:cNvSpPr>
          <p:nvPr>
            <p:ph type="title"/>
          </p:nvPr>
        </p:nvSpPr>
        <p:spPr>
          <a:xfrm>
            <a:off x="413341" y="362937"/>
            <a:ext cx="11265749" cy="1325563"/>
          </a:xfrm>
        </p:spPr>
        <p:txBody>
          <a:bodyPr>
            <a:normAutofit/>
          </a:bodyPr>
          <a:lstStyle/>
          <a:p>
            <a:r>
              <a:rPr lang="en-US" sz="3600" b="1" dirty="0">
                <a:solidFill>
                  <a:schemeClr val="tx1">
                    <a:lumMod val="75000"/>
                    <a:lumOff val="25000"/>
                  </a:schemeClr>
                </a:solidFill>
                <a:latin typeface="Arial" panose="020B0604020202020204" pitchFamily="34" charset="0"/>
                <a:cs typeface="Arial" panose="020B0604020202020204" pitchFamily="34" charset="0"/>
              </a:rPr>
              <a:t>Legal nonconforming uses (continued) </a:t>
            </a:r>
          </a:p>
        </p:txBody>
      </p:sp>
      <p:sp>
        <p:nvSpPr>
          <p:cNvPr id="4" name="TextBox 3">
            <a:extLst>
              <a:ext uri="{FF2B5EF4-FFF2-40B4-BE49-F238E27FC236}">
                <a16:creationId xmlns:a16="http://schemas.microsoft.com/office/drawing/2014/main" id="{171B1373-C2FC-44B7-9CF4-392B89FF4ECA}"/>
              </a:ext>
            </a:extLst>
          </p:cNvPr>
          <p:cNvSpPr txBox="1"/>
          <p:nvPr/>
        </p:nvSpPr>
        <p:spPr>
          <a:xfrm>
            <a:off x="463123" y="1688500"/>
            <a:ext cx="11166183" cy="3385542"/>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However, a property will be required to comply with zoning regulations in the future if you choose to:</a:t>
            </a:r>
          </a:p>
          <a:p>
            <a:r>
              <a:rPr lang="en-US" sz="2400" dirty="0">
                <a:latin typeface="Arial" panose="020B0604020202020204" pitchFamily="34" charset="0"/>
                <a:cs typeface="Arial" panose="020B0604020202020204" pitchFamily="34" charset="0"/>
              </a:rPr>
              <a:t>	A. Expand the use beyond its current tract;</a:t>
            </a:r>
          </a:p>
          <a:p>
            <a:r>
              <a:rPr lang="en-US" sz="2400" dirty="0">
                <a:latin typeface="Arial" panose="020B0604020202020204" pitchFamily="34" charset="0"/>
                <a:cs typeface="Arial" panose="020B0604020202020204" pitchFamily="34" charset="0"/>
              </a:rPr>
              <a:t>	B. Let the property sit vacant with no active use for 12 months (note the 	new code proposes 6 months); </a:t>
            </a:r>
          </a:p>
          <a:p>
            <a:r>
              <a:rPr lang="en-US" sz="2400" dirty="0">
                <a:latin typeface="Arial" panose="020B0604020202020204" pitchFamily="34" charset="0"/>
                <a:cs typeface="Arial" panose="020B0604020202020204" pitchFamily="34" charset="0"/>
              </a:rPr>
              <a:t>	C. Bring in a tenant with a business that is allowed in the new zoning 	district. You will not be able to return to the previous legal nonconforming 	use.</a:t>
            </a:r>
          </a:p>
          <a:p>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8353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62505E9-F431-4CBE-A668-62EF6DB656D7}"/>
              </a:ext>
            </a:extLst>
          </p:cNvPr>
          <p:cNvSpPr txBox="1">
            <a:spLocks/>
          </p:cNvSpPr>
          <p:nvPr/>
        </p:nvSpPr>
        <p:spPr>
          <a:xfrm>
            <a:off x="326621" y="1887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tx1">
                    <a:lumMod val="75000"/>
                    <a:lumOff val="25000"/>
                  </a:schemeClr>
                </a:solidFill>
                <a:latin typeface="Arial" panose="020B0604020202020204" pitchFamily="34" charset="0"/>
                <a:cs typeface="Arial" panose="020B0604020202020204" pitchFamily="34" charset="0"/>
              </a:rPr>
              <a:t>Heavy Commercial (HC)</a:t>
            </a:r>
          </a:p>
        </p:txBody>
      </p:sp>
      <p:sp>
        <p:nvSpPr>
          <p:cNvPr id="6" name="Content Placeholder 2">
            <a:extLst>
              <a:ext uri="{FF2B5EF4-FFF2-40B4-BE49-F238E27FC236}">
                <a16:creationId xmlns:a16="http://schemas.microsoft.com/office/drawing/2014/main" id="{2D15767A-071C-49CC-BA8B-2F617B753EBE}"/>
              </a:ext>
            </a:extLst>
          </p:cNvPr>
          <p:cNvSpPr>
            <a:spLocks noGrp="1"/>
          </p:cNvSpPr>
          <p:nvPr>
            <p:ph idx="1"/>
          </p:nvPr>
        </p:nvSpPr>
        <p:spPr>
          <a:xfrm>
            <a:off x="326621" y="1319318"/>
            <a:ext cx="4452769" cy="4351338"/>
          </a:xfrm>
        </p:spPr>
        <p:txBody>
          <a:bodyPr>
            <a:normAutofit/>
          </a:bodyPr>
          <a:lstStyle/>
          <a:p>
            <a:r>
              <a:rPr lang="en-US" sz="2000" dirty="0">
                <a:latin typeface="Arial" panose="020B0604020202020204" pitchFamily="34" charset="0"/>
                <a:cs typeface="Arial" panose="020B0604020202020204" pitchFamily="34" charset="0"/>
              </a:rPr>
              <a:t>56.38 acres</a:t>
            </a:r>
          </a:p>
          <a:p>
            <a:r>
              <a:rPr lang="en-US" sz="2000" dirty="0">
                <a:latin typeface="Arial" panose="020B0604020202020204" pitchFamily="34" charset="0"/>
                <a:cs typeface="Arial" panose="020B0604020202020204" pitchFamily="34" charset="0"/>
              </a:rPr>
              <a:t>From primarily </a:t>
            </a:r>
            <a:r>
              <a:rPr lang="en-US" sz="2000" dirty="0">
                <a:effectLst/>
                <a:latin typeface="Arial" panose="020B0604020202020204" pitchFamily="34" charset="0"/>
                <a:ea typeface="Calibri" panose="020F0502020204030204" pitchFamily="34" charset="0"/>
              </a:rPr>
              <a:t>from Light Industrial District (I-1) and Planned Development Districts 16 and 65 </a:t>
            </a:r>
          </a:p>
          <a:p>
            <a:r>
              <a:rPr lang="en-US" sz="2000" dirty="0">
                <a:latin typeface="Arial" panose="020B0604020202020204" pitchFamily="34" charset="0"/>
                <a:cs typeface="Arial" panose="020B0604020202020204" pitchFamily="34" charset="0"/>
              </a:rPr>
              <a:t>Intent – Accommodate existing commercial activity and prevent most intensive industrial uses in the future</a:t>
            </a:r>
          </a:p>
          <a:p>
            <a:r>
              <a:rPr lang="en-US" sz="2000" dirty="0">
                <a:latin typeface="Arial" panose="020B0604020202020204" pitchFamily="34" charset="0"/>
                <a:cs typeface="Arial" panose="020B0604020202020204" pitchFamily="34" charset="0"/>
              </a:rPr>
              <a:t>Existing Non-Conforming Uses – 8 (all residential)</a:t>
            </a:r>
          </a:p>
          <a:p>
            <a:r>
              <a:rPr lang="en-US" sz="2000" dirty="0">
                <a:latin typeface="Arial" panose="020B0604020202020204" pitchFamily="34" charset="0"/>
                <a:cs typeface="Arial" panose="020B0604020202020204" pitchFamily="34" charset="0"/>
              </a:rPr>
              <a:t>Proposed Non-Conforming Summary</a:t>
            </a:r>
          </a:p>
          <a:p>
            <a:pPr lvl="1"/>
            <a:r>
              <a:rPr lang="en-US" sz="1600" dirty="0">
                <a:latin typeface="Arial" panose="020B0604020202020204" pitchFamily="34" charset="0"/>
                <a:cs typeface="Arial" panose="020B0604020202020204" pitchFamily="34" charset="0"/>
              </a:rPr>
              <a:t>8 One-Family</a:t>
            </a:r>
          </a:p>
        </p:txBody>
      </p:sp>
      <p:pic>
        <p:nvPicPr>
          <p:cNvPr id="3" name="Picture 2">
            <a:extLst>
              <a:ext uri="{FF2B5EF4-FFF2-40B4-BE49-F238E27FC236}">
                <a16:creationId xmlns:a16="http://schemas.microsoft.com/office/drawing/2014/main" id="{9CD69060-AAD2-42FB-BD8D-9D64AF23D67E}"/>
              </a:ext>
            </a:extLst>
          </p:cNvPr>
          <p:cNvPicPr>
            <a:picLocks noChangeAspect="1"/>
          </p:cNvPicPr>
          <p:nvPr/>
        </p:nvPicPr>
        <p:blipFill rotWithShape="1">
          <a:blip r:embed="rId3"/>
          <a:srcRect t="335"/>
          <a:stretch/>
        </p:blipFill>
        <p:spPr>
          <a:xfrm>
            <a:off x="5410067" y="115712"/>
            <a:ext cx="6455312" cy="6626575"/>
          </a:xfrm>
          <a:prstGeom prst="rect">
            <a:avLst/>
          </a:prstGeom>
        </p:spPr>
      </p:pic>
    </p:spTree>
    <p:extLst>
      <p:ext uri="{BB962C8B-B14F-4D97-AF65-F5344CB8AC3E}">
        <p14:creationId xmlns:p14="http://schemas.microsoft.com/office/powerpoint/2010/main" val="3173387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62505E9-F431-4CBE-A668-62EF6DB656D7}"/>
              </a:ext>
            </a:extLst>
          </p:cNvPr>
          <p:cNvSpPr txBox="1">
            <a:spLocks/>
          </p:cNvSpPr>
          <p:nvPr/>
        </p:nvSpPr>
        <p:spPr>
          <a:xfrm>
            <a:off x="457678" y="2547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tx1">
                    <a:lumMod val="75000"/>
                    <a:lumOff val="25000"/>
                  </a:schemeClr>
                </a:solidFill>
                <a:latin typeface="Arial" panose="020B0604020202020204" pitchFamily="34" charset="0"/>
                <a:cs typeface="Arial" panose="020B0604020202020204" pitchFamily="34" charset="0"/>
              </a:rPr>
              <a:t>Light Commercial (LC)</a:t>
            </a:r>
          </a:p>
        </p:txBody>
      </p:sp>
      <p:sp>
        <p:nvSpPr>
          <p:cNvPr id="6" name="Content Placeholder 2">
            <a:extLst>
              <a:ext uri="{FF2B5EF4-FFF2-40B4-BE49-F238E27FC236}">
                <a16:creationId xmlns:a16="http://schemas.microsoft.com/office/drawing/2014/main" id="{2D15767A-071C-49CC-BA8B-2F617B753EBE}"/>
              </a:ext>
            </a:extLst>
          </p:cNvPr>
          <p:cNvSpPr>
            <a:spLocks noGrp="1"/>
          </p:cNvSpPr>
          <p:nvPr>
            <p:ph idx="1"/>
          </p:nvPr>
        </p:nvSpPr>
        <p:spPr>
          <a:xfrm>
            <a:off x="534011" y="1338172"/>
            <a:ext cx="4452769" cy="4351338"/>
          </a:xfrm>
        </p:spPr>
        <p:txBody>
          <a:bodyPr>
            <a:normAutofit/>
          </a:bodyPr>
          <a:lstStyle/>
          <a:p>
            <a:r>
              <a:rPr lang="en-US" sz="2000" dirty="0">
                <a:latin typeface="Arial" panose="020B0604020202020204" pitchFamily="34" charset="0"/>
                <a:cs typeface="Arial" panose="020B0604020202020204" pitchFamily="34" charset="0"/>
              </a:rPr>
              <a:t>15.11 acres</a:t>
            </a:r>
          </a:p>
          <a:p>
            <a:r>
              <a:rPr lang="en-US" sz="2000" dirty="0">
                <a:latin typeface="Arial" panose="020B0604020202020204" pitchFamily="34" charset="0"/>
                <a:cs typeface="Arial" panose="020B0604020202020204" pitchFamily="34" charset="0"/>
              </a:rPr>
              <a:t>From Light Industrial (I-1) </a:t>
            </a:r>
          </a:p>
          <a:p>
            <a:r>
              <a:rPr lang="en-US" sz="2000" dirty="0">
                <a:latin typeface="Arial" panose="020B0604020202020204" pitchFamily="34" charset="0"/>
                <a:cs typeface="Arial" panose="020B0604020202020204" pitchFamily="34" charset="0"/>
              </a:rPr>
              <a:t>Intent – Buffer most commercial and industrial uses from residential</a:t>
            </a:r>
          </a:p>
          <a:p>
            <a:r>
              <a:rPr lang="en-US" sz="2000" dirty="0">
                <a:latin typeface="Arial" panose="020B0604020202020204" pitchFamily="34" charset="0"/>
                <a:cs typeface="Arial" panose="020B0604020202020204" pitchFamily="34" charset="0"/>
              </a:rPr>
              <a:t>Existing Non-Conforming Uses – 14 (all residential)</a:t>
            </a:r>
          </a:p>
          <a:p>
            <a:r>
              <a:rPr lang="en-US" sz="2000" dirty="0">
                <a:latin typeface="Arial" panose="020B0604020202020204" pitchFamily="34" charset="0"/>
                <a:cs typeface="Arial" panose="020B0604020202020204" pitchFamily="34" charset="0"/>
              </a:rPr>
              <a:t>Proposed Non-Conforming Summary</a:t>
            </a:r>
          </a:p>
          <a:p>
            <a:pPr lvl="1"/>
            <a:r>
              <a:rPr lang="en-US" sz="1600" dirty="0">
                <a:latin typeface="Arial" panose="020B0604020202020204" pitchFamily="34" charset="0"/>
                <a:cs typeface="Arial" panose="020B0604020202020204" pitchFamily="34" charset="0"/>
              </a:rPr>
              <a:t>1 Two-Family</a:t>
            </a:r>
          </a:p>
          <a:p>
            <a:pPr lvl="1"/>
            <a:r>
              <a:rPr lang="en-US" sz="1600" dirty="0">
                <a:latin typeface="Arial" panose="020B0604020202020204" pitchFamily="34" charset="0"/>
                <a:cs typeface="Arial" panose="020B0604020202020204" pitchFamily="34" charset="0"/>
              </a:rPr>
              <a:t>1 Manuf. Home</a:t>
            </a:r>
          </a:p>
          <a:p>
            <a:pPr lvl="1"/>
            <a:r>
              <a:rPr lang="en-US" sz="1600" dirty="0">
                <a:latin typeface="Arial" panose="020B0604020202020204" pitchFamily="34" charset="0"/>
                <a:cs typeface="Arial" panose="020B0604020202020204" pitchFamily="34" charset="0"/>
              </a:rPr>
              <a:t>12 One-Family</a:t>
            </a: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3BD2A4B-6772-4F11-AFBE-1C6CA99F8639}"/>
              </a:ext>
            </a:extLst>
          </p:cNvPr>
          <p:cNvPicPr>
            <a:picLocks noChangeAspect="1"/>
          </p:cNvPicPr>
          <p:nvPr/>
        </p:nvPicPr>
        <p:blipFill>
          <a:blip r:embed="rId3"/>
          <a:stretch>
            <a:fillRect/>
          </a:stretch>
        </p:blipFill>
        <p:spPr>
          <a:xfrm>
            <a:off x="5319750" y="0"/>
            <a:ext cx="6624119" cy="6858000"/>
          </a:xfrm>
          <a:prstGeom prst="rect">
            <a:avLst/>
          </a:prstGeom>
        </p:spPr>
      </p:pic>
    </p:spTree>
    <p:extLst>
      <p:ext uri="{BB962C8B-B14F-4D97-AF65-F5344CB8AC3E}">
        <p14:creationId xmlns:p14="http://schemas.microsoft.com/office/powerpoint/2010/main" val="1658883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62505E9-F431-4CBE-A668-62EF6DB656D7}"/>
              </a:ext>
            </a:extLst>
          </p:cNvPr>
          <p:cNvSpPr txBox="1">
            <a:spLocks/>
          </p:cNvSpPr>
          <p:nvPr/>
        </p:nvSpPr>
        <p:spPr>
          <a:xfrm>
            <a:off x="457678" y="2547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tx1">
                    <a:lumMod val="75000"/>
                    <a:lumOff val="25000"/>
                  </a:schemeClr>
                </a:solidFill>
                <a:latin typeface="Arial" panose="020B0604020202020204" pitchFamily="34" charset="0"/>
                <a:cs typeface="Arial" panose="020B0604020202020204" pitchFamily="34" charset="0"/>
              </a:rPr>
              <a:t>General Retail (GR)</a:t>
            </a:r>
          </a:p>
        </p:txBody>
      </p:sp>
      <p:sp>
        <p:nvSpPr>
          <p:cNvPr id="6" name="Content Placeholder 2">
            <a:extLst>
              <a:ext uri="{FF2B5EF4-FFF2-40B4-BE49-F238E27FC236}">
                <a16:creationId xmlns:a16="http://schemas.microsoft.com/office/drawing/2014/main" id="{2D15767A-071C-49CC-BA8B-2F617B753EBE}"/>
              </a:ext>
            </a:extLst>
          </p:cNvPr>
          <p:cNvSpPr>
            <a:spLocks noGrp="1"/>
          </p:cNvSpPr>
          <p:nvPr>
            <p:ph idx="1"/>
          </p:nvPr>
        </p:nvSpPr>
        <p:spPr>
          <a:xfrm>
            <a:off x="326621" y="1319318"/>
            <a:ext cx="4452769" cy="4351338"/>
          </a:xfrm>
        </p:spPr>
        <p:txBody>
          <a:bodyPr>
            <a:normAutofit lnSpcReduction="10000"/>
          </a:bodyPr>
          <a:lstStyle/>
          <a:p>
            <a:r>
              <a:rPr lang="en-US" sz="2000" dirty="0">
                <a:latin typeface="Arial" panose="020B0604020202020204" pitchFamily="34" charset="0"/>
                <a:cs typeface="Arial" panose="020B0604020202020204" pitchFamily="34" charset="0"/>
              </a:rPr>
              <a:t>17.58 acres</a:t>
            </a:r>
          </a:p>
          <a:p>
            <a:r>
              <a:rPr lang="en-US" sz="2000" dirty="0">
                <a:latin typeface="Arial" panose="020B0604020202020204" pitchFamily="34" charset="0"/>
                <a:cs typeface="Arial" panose="020B0604020202020204" pitchFamily="34" charset="0"/>
              </a:rPr>
              <a:t>From Heavy Commercial (HC)</a:t>
            </a:r>
          </a:p>
          <a:p>
            <a:r>
              <a:rPr lang="en-US" sz="2000" dirty="0">
                <a:latin typeface="Arial" panose="020B0604020202020204" pitchFamily="34" charset="0"/>
                <a:cs typeface="Arial" panose="020B0604020202020204" pitchFamily="34" charset="0"/>
              </a:rPr>
              <a:t>Intent – Transition to a retail corridor</a:t>
            </a:r>
          </a:p>
          <a:p>
            <a:r>
              <a:rPr lang="en-US" sz="2000" dirty="0">
                <a:latin typeface="Arial" panose="020B0604020202020204" pitchFamily="34" charset="0"/>
                <a:cs typeface="Arial" panose="020B0604020202020204" pitchFamily="34" charset="0"/>
              </a:rPr>
              <a:t>Existing Non-Conforming Uses – 25 (23 residential, 2 salvage)</a:t>
            </a:r>
          </a:p>
          <a:p>
            <a:r>
              <a:rPr lang="en-US" sz="2000" dirty="0">
                <a:latin typeface="Arial" panose="020B0604020202020204" pitchFamily="34" charset="0"/>
                <a:cs typeface="Arial" panose="020B0604020202020204" pitchFamily="34" charset="0"/>
              </a:rPr>
              <a:t>Proposed Non-Conforming Summary</a:t>
            </a:r>
          </a:p>
          <a:p>
            <a:pPr lvl="1"/>
            <a:r>
              <a:rPr lang="en-US" sz="1600" dirty="0">
                <a:latin typeface="Arial" panose="020B0604020202020204" pitchFamily="34" charset="0"/>
                <a:cs typeface="Arial" panose="020B0604020202020204" pitchFamily="34" charset="0"/>
              </a:rPr>
              <a:t>3 Manuf. Home</a:t>
            </a:r>
          </a:p>
          <a:p>
            <a:pPr lvl="1"/>
            <a:r>
              <a:rPr lang="en-US" sz="1600" dirty="0">
                <a:latin typeface="Arial" panose="020B0604020202020204" pitchFamily="34" charset="0"/>
                <a:cs typeface="Arial" panose="020B0604020202020204" pitchFamily="34" charset="0"/>
              </a:rPr>
              <a:t>20 One-Family</a:t>
            </a:r>
          </a:p>
          <a:p>
            <a:pPr lvl="1"/>
            <a:r>
              <a:rPr lang="en-US" sz="1600" dirty="0">
                <a:latin typeface="Arial" panose="020B0604020202020204" pitchFamily="34" charset="0"/>
                <a:cs typeface="Arial" panose="020B0604020202020204" pitchFamily="34" charset="0"/>
              </a:rPr>
              <a:t>2 Salvage</a:t>
            </a:r>
          </a:p>
          <a:p>
            <a:pPr lvl="1"/>
            <a:r>
              <a:rPr lang="en-US" sz="1600" dirty="0">
                <a:latin typeface="Arial" panose="020B0604020202020204" pitchFamily="34" charset="0"/>
                <a:cs typeface="Arial" panose="020B0604020202020204" pitchFamily="34" charset="0"/>
              </a:rPr>
              <a:t>2 Auto Related*</a:t>
            </a:r>
          </a:p>
          <a:p>
            <a:pPr lvl="1"/>
            <a:endParaRPr lang="en-US" sz="1600" dirty="0">
              <a:latin typeface="Arial" panose="020B0604020202020204" pitchFamily="34" charset="0"/>
              <a:cs typeface="Arial" panose="020B0604020202020204" pitchFamily="34" charset="0"/>
            </a:endParaRPr>
          </a:p>
          <a:p>
            <a:pPr marL="457200" lvl="1" indent="0">
              <a:buNone/>
            </a:pPr>
            <a:r>
              <a:rPr lang="en-US" sz="1600" dirty="0">
                <a:latin typeface="Arial" panose="020B0604020202020204" pitchFamily="34" charset="0"/>
                <a:cs typeface="Arial" panose="020B0604020202020204" pitchFamily="34" charset="0"/>
              </a:rPr>
              <a:t>*Permitted with SUP</a:t>
            </a:r>
          </a:p>
          <a:p>
            <a:pPr lvl="1"/>
            <a:endParaRPr lang="en-US" sz="16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90DD97C9-1687-45BF-85EA-3278860BFEA1}"/>
              </a:ext>
            </a:extLst>
          </p:cNvPr>
          <p:cNvPicPr>
            <a:picLocks noChangeAspect="1"/>
          </p:cNvPicPr>
          <p:nvPr/>
        </p:nvPicPr>
        <p:blipFill>
          <a:blip r:embed="rId3"/>
          <a:stretch>
            <a:fillRect/>
          </a:stretch>
        </p:blipFill>
        <p:spPr>
          <a:xfrm>
            <a:off x="5476973" y="115236"/>
            <a:ext cx="6532326" cy="6627528"/>
          </a:xfrm>
          <a:prstGeom prst="rect">
            <a:avLst/>
          </a:prstGeom>
        </p:spPr>
      </p:pic>
    </p:spTree>
    <p:extLst>
      <p:ext uri="{BB962C8B-B14F-4D97-AF65-F5344CB8AC3E}">
        <p14:creationId xmlns:p14="http://schemas.microsoft.com/office/powerpoint/2010/main" val="965592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62505E9-F431-4CBE-A668-62EF6DB656D7}"/>
              </a:ext>
            </a:extLst>
          </p:cNvPr>
          <p:cNvSpPr txBox="1">
            <a:spLocks/>
          </p:cNvSpPr>
          <p:nvPr/>
        </p:nvSpPr>
        <p:spPr>
          <a:xfrm>
            <a:off x="457678" y="2547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tx1">
                    <a:lumMod val="75000"/>
                    <a:lumOff val="25000"/>
                  </a:schemeClr>
                </a:solidFill>
                <a:latin typeface="Arial" panose="020B0604020202020204" pitchFamily="34" charset="0"/>
                <a:cs typeface="Arial" panose="020B0604020202020204" pitchFamily="34" charset="0"/>
              </a:rPr>
              <a:t>Moderate Density (MD)</a:t>
            </a:r>
          </a:p>
        </p:txBody>
      </p:sp>
      <p:sp>
        <p:nvSpPr>
          <p:cNvPr id="6" name="Content Placeholder 2">
            <a:extLst>
              <a:ext uri="{FF2B5EF4-FFF2-40B4-BE49-F238E27FC236}">
                <a16:creationId xmlns:a16="http://schemas.microsoft.com/office/drawing/2014/main" id="{2D15767A-071C-49CC-BA8B-2F617B753EBE}"/>
              </a:ext>
            </a:extLst>
          </p:cNvPr>
          <p:cNvSpPr>
            <a:spLocks noGrp="1"/>
          </p:cNvSpPr>
          <p:nvPr>
            <p:ph idx="1"/>
          </p:nvPr>
        </p:nvSpPr>
        <p:spPr>
          <a:xfrm>
            <a:off x="326621" y="1319318"/>
            <a:ext cx="4452769" cy="4351338"/>
          </a:xfrm>
        </p:spPr>
        <p:txBody>
          <a:bodyPr>
            <a:normAutofit lnSpcReduction="10000"/>
          </a:bodyPr>
          <a:lstStyle/>
          <a:p>
            <a:r>
              <a:rPr lang="en-US" sz="2000" dirty="0">
                <a:latin typeface="Arial" panose="020B0604020202020204" pitchFamily="34" charset="0"/>
                <a:cs typeface="Arial" panose="020B0604020202020204" pitchFamily="34" charset="0"/>
              </a:rPr>
              <a:t>30.63</a:t>
            </a:r>
          </a:p>
          <a:p>
            <a:r>
              <a:rPr lang="en-US" sz="2000" dirty="0">
                <a:latin typeface="Arial" panose="020B0604020202020204" pitchFamily="34" charset="0"/>
                <a:cs typeface="Arial" panose="020B0604020202020204" pitchFamily="34" charset="0"/>
              </a:rPr>
              <a:t>From primarily Multiple-Family 1 (MF-1) and Light Industrial (I-1)</a:t>
            </a:r>
          </a:p>
          <a:p>
            <a:r>
              <a:rPr lang="en-US" sz="2000" dirty="0">
                <a:latin typeface="Arial" panose="020B0604020202020204" pitchFamily="34" charset="0"/>
                <a:cs typeface="Arial" panose="020B0604020202020204" pitchFamily="34" charset="0"/>
              </a:rPr>
              <a:t>Intent – Matches existing residential character; envisioned in the original comprehensive proposal as the appropriate location for a mix of housing types</a:t>
            </a:r>
          </a:p>
          <a:p>
            <a:r>
              <a:rPr lang="en-US" sz="2000" dirty="0">
                <a:latin typeface="Arial" panose="020B0604020202020204" pitchFamily="34" charset="0"/>
                <a:cs typeface="Arial" panose="020B0604020202020204" pitchFamily="34" charset="0"/>
              </a:rPr>
              <a:t>Existing Non-Conforming Uses – 43 (all residential)</a:t>
            </a:r>
          </a:p>
          <a:p>
            <a:r>
              <a:rPr lang="en-US" sz="2000" dirty="0">
                <a:latin typeface="Arial" panose="020B0604020202020204" pitchFamily="34" charset="0"/>
                <a:cs typeface="Arial" panose="020B0604020202020204" pitchFamily="34" charset="0"/>
              </a:rPr>
              <a:t>Proposed Non-Conforming Summary - 10</a:t>
            </a:r>
          </a:p>
          <a:p>
            <a:pPr lvl="1"/>
            <a:r>
              <a:rPr lang="en-US" sz="1600" dirty="0">
                <a:latin typeface="Arial" panose="020B0604020202020204" pitchFamily="34" charset="0"/>
                <a:cs typeface="Arial" panose="020B0604020202020204" pitchFamily="34" charset="0"/>
              </a:rPr>
              <a:t>7 Manuf. Home</a:t>
            </a:r>
          </a:p>
          <a:p>
            <a:pPr lvl="1"/>
            <a:r>
              <a:rPr lang="en-US" sz="1600" dirty="0">
                <a:latin typeface="Arial" panose="020B0604020202020204" pitchFamily="34" charset="0"/>
                <a:cs typeface="Arial" panose="020B0604020202020204" pitchFamily="34" charset="0"/>
              </a:rPr>
              <a:t>1 Storage Facility</a:t>
            </a:r>
          </a:p>
          <a:p>
            <a:pPr lvl="1"/>
            <a:r>
              <a:rPr lang="en-US" sz="1600" dirty="0">
                <a:latin typeface="Arial" panose="020B0604020202020204" pitchFamily="34" charset="0"/>
                <a:cs typeface="Arial" panose="020B0604020202020204" pitchFamily="34" charset="0"/>
              </a:rPr>
              <a:t>2 Utility Shops/Private Storage</a:t>
            </a:r>
          </a:p>
          <a:p>
            <a:endParaRPr lang="en-US" sz="2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E2BCFB1-1DA8-44A7-AC16-4B523DC7C8A2}"/>
              </a:ext>
            </a:extLst>
          </p:cNvPr>
          <p:cNvPicPr>
            <a:picLocks noChangeAspect="1"/>
          </p:cNvPicPr>
          <p:nvPr/>
        </p:nvPicPr>
        <p:blipFill>
          <a:blip r:embed="rId3"/>
          <a:stretch>
            <a:fillRect/>
          </a:stretch>
        </p:blipFill>
        <p:spPr>
          <a:xfrm>
            <a:off x="5428772" y="166687"/>
            <a:ext cx="6305550" cy="6524625"/>
          </a:xfrm>
          <a:prstGeom prst="rect">
            <a:avLst/>
          </a:prstGeom>
        </p:spPr>
      </p:pic>
    </p:spTree>
    <p:extLst>
      <p:ext uri="{BB962C8B-B14F-4D97-AF65-F5344CB8AC3E}">
        <p14:creationId xmlns:p14="http://schemas.microsoft.com/office/powerpoint/2010/main" val="2388331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62505E9-F431-4CBE-A668-62EF6DB656D7}"/>
              </a:ext>
            </a:extLst>
          </p:cNvPr>
          <p:cNvSpPr txBox="1">
            <a:spLocks/>
          </p:cNvSpPr>
          <p:nvPr/>
        </p:nvSpPr>
        <p:spPr>
          <a:xfrm>
            <a:off x="156020" y="18836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tx1">
                    <a:lumMod val="75000"/>
                    <a:lumOff val="25000"/>
                  </a:schemeClr>
                </a:solidFill>
                <a:latin typeface="Arial" panose="020B0604020202020204" pitchFamily="34" charset="0"/>
                <a:cs typeface="Arial" panose="020B0604020202020204" pitchFamily="34" charset="0"/>
              </a:rPr>
              <a:t>Neighborhood Services (NS)</a:t>
            </a:r>
          </a:p>
        </p:txBody>
      </p:sp>
      <p:sp>
        <p:nvSpPr>
          <p:cNvPr id="6" name="Content Placeholder 2">
            <a:extLst>
              <a:ext uri="{FF2B5EF4-FFF2-40B4-BE49-F238E27FC236}">
                <a16:creationId xmlns:a16="http://schemas.microsoft.com/office/drawing/2014/main" id="{2D15767A-071C-49CC-BA8B-2F617B753EBE}"/>
              </a:ext>
            </a:extLst>
          </p:cNvPr>
          <p:cNvSpPr>
            <a:spLocks noGrp="1"/>
          </p:cNvSpPr>
          <p:nvPr>
            <p:ph idx="1"/>
          </p:nvPr>
        </p:nvSpPr>
        <p:spPr>
          <a:xfrm>
            <a:off x="326621" y="1319317"/>
            <a:ext cx="5140925" cy="5119189"/>
          </a:xfrm>
        </p:spPr>
        <p:txBody>
          <a:bodyPr>
            <a:normAutofit fontScale="92500" lnSpcReduction="10000"/>
          </a:bodyPr>
          <a:lstStyle/>
          <a:p>
            <a:r>
              <a:rPr lang="en-US" sz="1800" dirty="0">
                <a:latin typeface="Arial" panose="020B0604020202020204" pitchFamily="34" charset="0"/>
                <a:cs typeface="Arial" panose="020B0604020202020204" pitchFamily="34" charset="0"/>
              </a:rPr>
              <a:t>49.18 acres</a:t>
            </a:r>
          </a:p>
          <a:p>
            <a:r>
              <a:rPr lang="en-US" sz="1800" dirty="0">
                <a:latin typeface="Arial" panose="020B0604020202020204" pitchFamily="34" charset="0"/>
                <a:cs typeface="Arial" panose="020B0604020202020204" pitchFamily="34" charset="0"/>
              </a:rPr>
              <a:t>From primarily Heavy Commercial (HC), Light Commercial (LC) and Light Industrial (I-1)</a:t>
            </a:r>
          </a:p>
          <a:p>
            <a:r>
              <a:rPr lang="en-US" sz="1800" dirty="0">
                <a:latin typeface="Arial" panose="020B0604020202020204" pitchFamily="34" charset="0"/>
                <a:cs typeface="Arial" panose="020B0604020202020204" pitchFamily="34" charset="0"/>
              </a:rPr>
              <a:t>Intent – Neighborhood services allows both residential (SF, MD types) and low-impact businesses. Provide a mixed use, more walkable urban neighborhood around the St. Anthony’s hospital redevelopment ($30MM senior housing project coming first)</a:t>
            </a:r>
          </a:p>
          <a:p>
            <a:r>
              <a:rPr lang="en-US" sz="1800" dirty="0">
                <a:latin typeface="Arial" panose="020B0604020202020204" pitchFamily="34" charset="0"/>
                <a:cs typeface="Arial" panose="020B0604020202020204" pitchFamily="34" charset="0"/>
              </a:rPr>
              <a:t>Existing Non-Conforming Uses – 44</a:t>
            </a:r>
          </a:p>
          <a:p>
            <a:r>
              <a:rPr lang="en-US" sz="1800" dirty="0">
                <a:latin typeface="Arial" panose="020B0604020202020204" pitchFamily="34" charset="0"/>
                <a:cs typeface="Arial" panose="020B0604020202020204" pitchFamily="34" charset="0"/>
              </a:rPr>
              <a:t>Proposed Non-Conforming Uses - 15</a:t>
            </a:r>
          </a:p>
          <a:p>
            <a:pPr lvl="1"/>
            <a:r>
              <a:rPr lang="en-US" sz="1400" dirty="0">
                <a:latin typeface="Arial" panose="020B0604020202020204" pitchFamily="34" charset="0"/>
                <a:cs typeface="Arial" panose="020B0604020202020204" pitchFamily="34" charset="0"/>
              </a:rPr>
              <a:t>4 Manuf. Home</a:t>
            </a:r>
          </a:p>
          <a:p>
            <a:pPr lvl="1"/>
            <a:r>
              <a:rPr lang="en-US" sz="1400" dirty="0">
                <a:latin typeface="Arial" panose="020B0604020202020204" pitchFamily="34" charset="0"/>
                <a:cs typeface="Arial" panose="020B0604020202020204" pitchFamily="34" charset="0"/>
              </a:rPr>
              <a:t>1 Hauling/Storage</a:t>
            </a:r>
          </a:p>
          <a:p>
            <a:pPr lvl="1"/>
            <a:r>
              <a:rPr lang="en-US" sz="1400" dirty="0">
                <a:latin typeface="Arial" panose="020B0604020202020204" pitchFamily="34" charset="0"/>
                <a:cs typeface="Arial" panose="020B0604020202020204" pitchFamily="34" charset="0"/>
              </a:rPr>
              <a:t>1 Auto related</a:t>
            </a:r>
          </a:p>
          <a:p>
            <a:pPr lvl="1"/>
            <a:r>
              <a:rPr lang="en-US" sz="1400" dirty="0">
                <a:latin typeface="Arial" panose="020B0604020202020204" pitchFamily="34" charset="0"/>
                <a:cs typeface="Arial" panose="020B0604020202020204" pitchFamily="34" charset="0"/>
              </a:rPr>
              <a:t>1 Contractor Storage.</a:t>
            </a:r>
          </a:p>
          <a:p>
            <a:pPr lvl="1"/>
            <a:r>
              <a:rPr lang="en-US" sz="1400" dirty="0">
                <a:latin typeface="Arial" panose="020B0604020202020204" pitchFamily="34" charset="0"/>
                <a:cs typeface="Arial" panose="020B0604020202020204" pitchFamily="34" charset="0"/>
              </a:rPr>
              <a:t>1 Drinking Place</a:t>
            </a:r>
          </a:p>
          <a:p>
            <a:pPr lvl="1"/>
            <a:r>
              <a:rPr lang="en-US" sz="1400" dirty="0">
                <a:latin typeface="Arial" panose="020B0604020202020204" pitchFamily="34" charset="0"/>
                <a:cs typeface="Arial" panose="020B0604020202020204" pitchFamily="34" charset="0"/>
              </a:rPr>
              <a:t>3 Trade Contractor</a:t>
            </a:r>
          </a:p>
          <a:p>
            <a:pPr lvl="1"/>
            <a:r>
              <a:rPr lang="en-US" sz="1400" dirty="0">
                <a:latin typeface="Arial" panose="020B0604020202020204" pitchFamily="34" charset="0"/>
                <a:cs typeface="Arial" panose="020B0604020202020204" pitchFamily="34" charset="0"/>
              </a:rPr>
              <a:t>1 Utility Shop</a:t>
            </a:r>
          </a:p>
          <a:p>
            <a:pPr lvl="1"/>
            <a:r>
              <a:rPr lang="en-US" sz="1400" dirty="0">
                <a:latin typeface="Arial" panose="020B0604020202020204" pitchFamily="34" charset="0"/>
                <a:cs typeface="Arial" panose="020B0604020202020204" pitchFamily="34" charset="0"/>
              </a:rPr>
              <a:t>1 Storage Warehouse</a:t>
            </a:r>
          </a:p>
          <a:p>
            <a:pPr lvl="1"/>
            <a:r>
              <a:rPr lang="en-US" sz="1400" dirty="0">
                <a:latin typeface="Arial" panose="020B0604020202020204" pitchFamily="34" charset="0"/>
                <a:cs typeface="Arial" panose="020B0604020202020204" pitchFamily="34" charset="0"/>
              </a:rPr>
              <a:t>1 New </a:t>
            </a:r>
            <a:r>
              <a:rPr lang="en-US" sz="1400" dirty="0" err="1">
                <a:latin typeface="Arial" panose="020B0604020202020204" pitchFamily="34" charset="0"/>
                <a:cs typeface="Arial" panose="020B0604020202020204" pitchFamily="34" charset="0"/>
              </a:rPr>
              <a:t>Bldg</a:t>
            </a:r>
            <a:r>
              <a:rPr lang="en-US" sz="1400" dirty="0">
                <a:latin typeface="Arial" panose="020B0604020202020204" pitchFamily="34" charset="0"/>
                <a:cs typeface="Arial" panose="020B0604020202020204" pitchFamily="34" charset="0"/>
              </a:rPr>
              <a:t> Material Sales</a:t>
            </a:r>
          </a:p>
          <a:p>
            <a:pPr lvl="1"/>
            <a:r>
              <a:rPr lang="en-US" sz="1400" dirty="0">
                <a:latin typeface="Arial" panose="020B0604020202020204" pitchFamily="34" charset="0"/>
                <a:cs typeface="Arial" panose="020B0604020202020204" pitchFamily="34" charset="0"/>
              </a:rPr>
              <a:t>1 Eating Place – Permitted with SUP</a:t>
            </a:r>
          </a:p>
          <a:p>
            <a:endParaRPr lang="en-US" sz="18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54B26C7-4DFB-4F15-87EE-507B59635749}"/>
              </a:ext>
            </a:extLst>
          </p:cNvPr>
          <p:cNvPicPr>
            <a:picLocks noChangeAspect="1"/>
          </p:cNvPicPr>
          <p:nvPr/>
        </p:nvPicPr>
        <p:blipFill>
          <a:blip r:embed="rId3"/>
          <a:stretch>
            <a:fillRect/>
          </a:stretch>
        </p:blipFill>
        <p:spPr>
          <a:xfrm>
            <a:off x="5856304" y="164065"/>
            <a:ext cx="6267450" cy="6505575"/>
          </a:xfrm>
          <a:prstGeom prst="rect">
            <a:avLst/>
          </a:prstGeom>
        </p:spPr>
      </p:pic>
    </p:spTree>
    <p:extLst>
      <p:ext uri="{BB962C8B-B14F-4D97-AF65-F5344CB8AC3E}">
        <p14:creationId xmlns:p14="http://schemas.microsoft.com/office/powerpoint/2010/main" val="1290399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F596F-F4B4-4EE5-A45A-4B7C1E83E0B3}"/>
              </a:ext>
            </a:extLst>
          </p:cNvPr>
          <p:cNvSpPr txBox="1">
            <a:spLocks/>
          </p:cNvSpPr>
          <p:nvPr/>
        </p:nvSpPr>
        <p:spPr>
          <a:xfrm>
            <a:off x="412784" y="513729"/>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tx1">
                    <a:lumMod val="75000"/>
                    <a:lumOff val="25000"/>
                  </a:schemeClr>
                </a:solidFill>
                <a:latin typeface="Arial" panose="020B0604020202020204" pitchFamily="34" charset="0"/>
                <a:cs typeface="Arial" panose="020B0604020202020204" pitchFamily="34" charset="0"/>
              </a:rPr>
              <a:t>Staff Recommendation</a:t>
            </a:r>
          </a:p>
          <a:p>
            <a:endParaRPr lang="en-US" sz="32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2FC0043-06A8-44D2-AD39-F9666CAD6B22}"/>
              </a:ext>
            </a:extLst>
          </p:cNvPr>
          <p:cNvSpPr txBox="1"/>
          <p:nvPr/>
        </p:nvSpPr>
        <p:spPr>
          <a:xfrm>
            <a:off x="605289" y="1169160"/>
            <a:ext cx="10848254" cy="4154984"/>
          </a:xfrm>
          <a:prstGeom prst="rect">
            <a:avLst/>
          </a:prstGeom>
          <a:noFill/>
        </p:spPr>
        <p:txBody>
          <a:bodyPr wrap="square" rtlCol="0">
            <a:spAutoFit/>
          </a:bodyPr>
          <a:lstStyle/>
          <a:p>
            <a:pPr marL="0" marR="0" algn="just">
              <a:spcBef>
                <a:spcPts val="0"/>
              </a:spcBef>
              <a:spcAft>
                <a:spcPts val="0"/>
              </a:spcAft>
            </a:pPr>
            <a:r>
              <a:rPr lang="en-US" sz="2400" dirty="0">
                <a:effectLst/>
                <a:latin typeface="Arial" panose="020B0604020202020204" pitchFamily="34" charset="0"/>
                <a:ea typeface="Times New Roman" panose="02020603050405020304" pitchFamily="18" charset="0"/>
                <a:cs typeface="Times New Roman" panose="02020603050405020304" pitchFamily="18" charset="0"/>
              </a:rPr>
              <a:t>Staff finds that the proposal for Part 2 of the North Heights Rezoning Initiative is:</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4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Arial" panose="020B0604020202020204" pitchFamily="34" charset="0"/>
              <a:buChar char="•"/>
              <a:tabLst>
                <a:tab pos="457200" algn="l"/>
              </a:tabLst>
            </a:pPr>
            <a:r>
              <a:rPr lang="en-US" sz="2400" dirty="0">
                <a:solidFill>
                  <a:srgbClr val="010202"/>
                </a:solidFill>
                <a:effectLst/>
                <a:latin typeface="Arial" panose="020B0604020202020204" pitchFamily="34" charset="0"/>
                <a:ea typeface="Times New Roman" panose="02020603050405020304" pitchFamily="18" charset="0"/>
                <a:cs typeface="Times New Roman" panose="02020603050405020304" pitchFamily="18" charset="0"/>
              </a:rPr>
              <a:t>Consistent with the vision and strategies in the North Heights Neighborhood Plan;</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Arial" panose="020B0604020202020204" pitchFamily="34" charset="0"/>
              <a:buChar char="•"/>
              <a:tabLst>
                <a:tab pos="457200" algn="l"/>
              </a:tabLst>
            </a:pPr>
            <a:r>
              <a:rPr lang="en-US" sz="2400" dirty="0">
                <a:solidFill>
                  <a:srgbClr val="010202"/>
                </a:solidFill>
                <a:effectLst/>
                <a:latin typeface="Arial" panose="020B0604020202020204" pitchFamily="34" charset="0"/>
                <a:ea typeface="Times New Roman" panose="02020603050405020304" pitchFamily="18" charset="0"/>
                <a:cs typeface="Times New Roman" panose="02020603050405020304" pitchFamily="18" charset="0"/>
              </a:rPr>
              <a:t>Consistent with the adopted Future Land Use maps for the area; and,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spcBef>
                <a:spcPts val="0"/>
              </a:spcBef>
              <a:spcAft>
                <a:spcPts val="0"/>
              </a:spcAft>
              <a:buFont typeface="Arial" panose="020B0604020202020204" pitchFamily="34" charset="0"/>
              <a:buChar char="•"/>
              <a:tabLst>
                <a:tab pos="457200" algn="l"/>
              </a:tabLst>
            </a:pPr>
            <a:r>
              <a:rPr lang="en-US" sz="2400" dirty="0">
                <a:solidFill>
                  <a:srgbClr val="010202"/>
                </a:solidFill>
                <a:effectLst/>
                <a:latin typeface="Arial" panose="020B0604020202020204" pitchFamily="34" charset="0"/>
                <a:ea typeface="Times New Roman" panose="02020603050405020304" pitchFamily="18" charset="0"/>
                <a:cs typeface="Times New Roman" panose="02020603050405020304" pitchFamily="18" charset="0"/>
              </a:rPr>
              <a:t>Better aligns the zoning pattern in North Heights with the Neighborhood Unit Concept in the Amarillo Comprehensive Plan.</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4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400" dirty="0">
                <a:effectLst/>
                <a:latin typeface="Arial" panose="020B0604020202020204" pitchFamily="34" charset="0"/>
                <a:ea typeface="Times New Roman" panose="02020603050405020304" pitchFamily="18" charset="0"/>
                <a:cs typeface="Times New Roman" panose="02020603050405020304" pitchFamily="18" charset="0"/>
              </a:rPr>
              <a:t>Staff recommends approval of the rezoning proposal for Part 2 of the North Heights Rezoning Initiative as presented.</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874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3C109D-C6FA-4C3C-B9D0-EBDEE9CAFD94}"/>
              </a:ext>
            </a:extLst>
          </p:cNvPr>
          <p:cNvPicPr>
            <a:picLocks noChangeAspect="1"/>
          </p:cNvPicPr>
          <p:nvPr/>
        </p:nvPicPr>
        <p:blipFill>
          <a:blip r:embed="rId3" cstate="print"/>
          <a:stretch>
            <a:fillRect/>
          </a:stretch>
        </p:blipFill>
        <p:spPr>
          <a:xfrm>
            <a:off x="729538" y="0"/>
            <a:ext cx="10732924" cy="6858000"/>
          </a:xfrm>
          <a:prstGeom prst="rect">
            <a:avLst/>
          </a:prstGeom>
        </p:spPr>
      </p:pic>
      <p:sp>
        <p:nvSpPr>
          <p:cNvPr id="7" name="TextBox 6">
            <a:extLst>
              <a:ext uri="{FF2B5EF4-FFF2-40B4-BE49-F238E27FC236}">
                <a16:creationId xmlns:a16="http://schemas.microsoft.com/office/drawing/2014/main" id="{393D1B76-858E-4EFA-922E-240222539400}"/>
              </a:ext>
            </a:extLst>
          </p:cNvPr>
          <p:cNvSpPr txBox="1"/>
          <p:nvPr/>
        </p:nvSpPr>
        <p:spPr>
          <a:xfrm>
            <a:off x="383515" y="502932"/>
            <a:ext cx="3631325" cy="461665"/>
          </a:xfrm>
          <a:prstGeom prst="rect">
            <a:avLst/>
          </a:prstGeom>
          <a:solidFill>
            <a:schemeClr val="accent1"/>
          </a:solidFill>
          <a:ln>
            <a:noFill/>
          </a:ln>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Part 2 Future Land Use</a:t>
            </a:r>
          </a:p>
        </p:txBody>
      </p:sp>
    </p:spTree>
    <p:extLst>
      <p:ext uri="{BB962C8B-B14F-4D97-AF65-F5344CB8AC3E}">
        <p14:creationId xmlns:p14="http://schemas.microsoft.com/office/powerpoint/2010/main" val="902804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27353-ACBE-4B17-A475-702E46405F9A}"/>
              </a:ext>
            </a:extLst>
          </p:cNvPr>
          <p:cNvSpPr>
            <a:spLocks noGrp="1"/>
          </p:cNvSpPr>
          <p:nvPr>
            <p:ph type="title"/>
          </p:nvPr>
        </p:nvSpPr>
        <p:spPr>
          <a:xfrm>
            <a:off x="385764" y="-453928"/>
            <a:ext cx="10196512" cy="2452687"/>
          </a:xfrm>
        </p:spPr>
        <p:txBody>
          <a:bodyPr anchor="ctr">
            <a:normAutofit/>
          </a:bodyPr>
          <a:lstStyle/>
          <a:p>
            <a:r>
              <a:rPr lang="en-US" sz="3200" b="1" dirty="0">
                <a:latin typeface="Arial" panose="020B0604020202020204" pitchFamily="34" charset="0"/>
                <a:cs typeface="Arial" panose="020B0604020202020204" pitchFamily="34" charset="0"/>
              </a:rPr>
              <a:t>Approval Schedule – Status Update</a:t>
            </a:r>
          </a:p>
        </p:txBody>
      </p:sp>
      <p:sp>
        <p:nvSpPr>
          <p:cNvPr id="3" name="Content Placeholder 2">
            <a:extLst>
              <a:ext uri="{FF2B5EF4-FFF2-40B4-BE49-F238E27FC236}">
                <a16:creationId xmlns:a16="http://schemas.microsoft.com/office/drawing/2014/main" id="{979C3033-DD11-4E86-B5A1-89CE37F598F7}"/>
              </a:ext>
            </a:extLst>
          </p:cNvPr>
          <p:cNvSpPr>
            <a:spLocks noGrp="1"/>
          </p:cNvSpPr>
          <p:nvPr>
            <p:ph idx="1"/>
          </p:nvPr>
        </p:nvSpPr>
        <p:spPr>
          <a:xfrm>
            <a:off x="510544" y="772415"/>
            <a:ext cx="11170912" cy="4682162"/>
          </a:xfrm>
        </p:spPr>
        <p:txBody>
          <a:bodyPr anchor="ctr">
            <a:normAutofit/>
          </a:bodyPr>
          <a:lstStyle/>
          <a:p>
            <a:pPr marL="0" indent="0">
              <a:buNone/>
            </a:pPr>
            <a:r>
              <a:rPr lang="en-US" sz="2400" u="sng" dirty="0">
                <a:latin typeface="Arial" panose="020B0604020202020204" pitchFamily="34" charset="0"/>
                <a:cs typeface="Arial" panose="020B0604020202020204" pitchFamily="34" charset="0"/>
              </a:rPr>
              <a:t>Part 1 (North)</a:t>
            </a:r>
          </a:p>
          <a:p>
            <a:r>
              <a:rPr lang="en-US" sz="2400" dirty="0">
                <a:latin typeface="Arial" panose="020B0604020202020204" pitchFamily="34" charset="0"/>
                <a:cs typeface="Arial" panose="020B0604020202020204" pitchFamily="34" charset="0"/>
              </a:rPr>
              <a:t>Tabled August 10</a:t>
            </a:r>
            <a:r>
              <a:rPr lang="en-US" sz="2400" baseline="30000" dirty="0">
                <a:latin typeface="Arial" panose="020B0604020202020204" pitchFamily="34" charset="0"/>
                <a:cs typeface="Arial" panose="020B0604020202020204" pitchFamily="34" charset="0"/>
              </a:rPr>
              <a:t>th</a:t>
            </a:r>
            <a:r>
              <a:rPr lang="en-US" sz="2400" dirty="0">
                <a:latin typeface="Arial" panose="020B0604020202020204" pitchFamily="34" charset="0"/>
                <a:cs typeface="Arial" panose="020B0604020202020204" pitchFamily="34" charset="0"/>
              </a:rPr>
              <a:t> and scheduled for consideration by City Council on Tuesday, August 24</a:t>
            </a:r>
            <a:r>
              <a:rPr lang="en-US" sz="2400" baseline="30000" dirty="0">
                <a:latin typeface="Arial" panose="020B0604020202020204" pitchFamily="34" charset="0"/>
                <a:cs typeface="Arial" panose="020B0604020202020204" pitchFamily="34" charset="0"/>
              </a:rPr>
              <a:t>th</a:t>
            </a:r>
          </a:p>
          <a:p>
            <a:pPr marL="0" indent="0">
              <a:buNone/>
            </a:pPr>
            <a:endParaRPr lang="en-US" sz="2400" baseline="30000" dirty="0">
              <a:latin typeface="Arial" panose="020B0604020202020204" pitchFamily="34" charset="0"/>
              <a:cs typeface="Arial" panose="020B0604020202020204" pitchFamily="34" charset="0"/>
            </a:endParaRPr>
          </a:p>
          <a:p>
            <a:pPr marL="0" indent="0">
              <a:buNone/>
            </a:pPr>
            <a:r>
              <a:rPr lang="en-US" sz="2400" u="sng" dirty="0">
                <a:latin typeface="Arial" panose="020B0604020202020204" pitchFamily="34" charset="0"/>
                <a:cs typeface="Arial" panose="020B0604020202020204" pitchFamily="34" charset="0"/>
              </a:rPr>
              <a:t>Part 2 (South)</a:t>
            </a:r>
          </a:p>
          <a:p>
            <a:r>
              <a:rPr lang="en-US" sz="2400" dirty="0">
                <a:latin typeface="Arial" panose="020B0604020202020204" pitchFamily="34" charset="0"/>
                <a:cs typeface="Arial" panose="020B0604020202020204" pitchFamily="34" charset="0"/>
              </a:rPr>
              <a:t>Action item presented to Planning and Zoning Commission today (August 16</a:t>
            </a:r>
            <a:r>
              <a:rPr lang="en-US" sz="2400" baseline="30000" dirty="0">
                <a:latin typeface="Arial" panose="020B0604020202020204" pitchFamily="34" charset="0"/>
                <a:cs typeface="Arial" panose="020B0604020202020204" pitchFamily="34" charset="0"/>
              </a:rPr>
              <a:t>th</a:t>
            </a:r>
            <a:r>
              <a:rPr lang="en-US" sz="2400" dirty="0">
                <a:latin typeface="Arial" panose="020B0604020202020204" pitchFamily="34" charset="0"/>
                <a:cs typeface="Arial" panose="020B0604020202020204" pitchFamily="34" charset="0"/>
              </a:rPr>
              <a:t>)</a:t>
            </a:r>
          </a:p>
          <a:p>
            <a:r>
              <a:rPr lang="en-US" sz="2400" dirty="0">
                <a:latin typeface="Arial" panose="020B0604020202020204" pitchFamily="34" charset="0"/>
                <a:cs typeface="Arial" panose="020B0604020202020204" pitchFamily="34" charset="0"/>
              </a:rPr>
              <a:t>First reading and public hearing scheduled for City Council on Tuesday, September 14th</a:t>
            </a:r>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8163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DD2E3C-CAF5-48F9-BD69-895BB5DD6648}"/>
              </a:ext>
            </a:extLst>
          </p:cNvPr>
          <p:cNvPicPr>
            <a:picLocks noChangeAspect="1"/>
          </p:cNvPicPr>
          <p:nvPr/>
        </p:nvPicPr>
        <p:blipFill>
          <a:blip r:embed="rId3" cstate="print"/>
          <a:stretch>
            <a:fillRect/>
          </a:stretch>
        </p:blipFill>
        <p:spPr>
          <a:xfrm>
            <a:off x="543904" y="0"/>
            <a:ext cx="11104192" cy="6858000"/>
          </a:xfrm>
          <a:prstGeom prst="rect">
            <a:avLst/>
          </a:prstGeom>
        </p:spPr>
      </p:pic>
      <p:sp>
        <p:nvSpPr>
          <p:cNvPr id="5" name="TextBox 4">
            <a:extLst>
              <a:ext uri="{FF2B5EF4-FFF2-40B4-BE49-F238E27FC236}">
                <a16:creationId xmlns:a16="http://schemas.microsoft.com/office/drawing/2014/main" id="{EAD41DB1-569C-4755-AAEA-EE7714CFE5D4}"/>
              </a:ext>
            </a:extLst>
          </p:cNvPr>
          <p:cNvSpPr txBox="1"/>
          <p:nvPr/>
        </p:nvSpPr>
        <p:spPr>
          <a:xfrm>
            <a:off x="9303216" y="307372"/>
            <a:ext cx="2338553" cy="830997"/>
          </a:xfrm>
          <a:prstGeom prst="rect">
            <a:avLst/>
          </a:prstGeom>
          <a:solidFill>
            <a:schemeClr val="accent1"/>
          </a:solidFill>
          <a:ln>
            <a:noFill/>
          </a:ln>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168.88 Acres</a:t>
            </a:r>
            <a:br>
              <a:rPr lang="en-US" sz="2400" b="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Quadrant 1</a:t>
            </a:r>
          </a:p>
        </p:txBody>
      </p:sp>
    </p:spTree>
    <p:extLst>
      <p:ext uri="{BB962C8B-B14F-4D97-AF65-F5344CB8AC3E}">
        <p14:creationId xmlns:p14="http://schemas.microsoft.com/office/powerpoint/2010/main" val="4018806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891693-5C11-4024-BBDB-737C5FBC9C29}"/>
              </a:ext>
            </a:extLst>
          </p:cNvPr>
          <p:cNvPicPr>
            <a:picLocks noChangeAspect="1"/>
          </p:cNvPicPr>
          <p:nvPr/>
        </p:nvPicPr>
        <p:blipFill>
          <a:blip r:embed="rId3" cstate="print"/>
          <a:stretch>
            <a:fillRect/>
          </a:stretch>
        </p:blipFill>
        <p:spPr>
          <a:xfrm>
            <a:off x="76295" y="34809"/>
            <a:ext cx="12039410" cy="6823191"/>
          </a:xfrm>
          <a:prstGeom prst="rect">
            <a:avLst/>
          </a:prstGeom>
        </p:spPr>
      </p:pic>
      <p:sp>
        <p:nvSpPr>
          <p:cNvPr id="3" name="TextBox 2">
            <a:extLst>
              <a:ext uri="{FF2B5EF4-FFF2-40B4-BE49-F238E27FC236}">
                <a16:creationId xmlns:a16="http://schemas.microsoft.com/office/drawing/2014/main" id="{AD251E56-C5F9-49CD-B73C-F4C02021E22A}"/>
              </a:ext>
            </a:extLst>
          </p:cNvPr>
          <p:cNvSpPr txBox="1"/>
          <p:nvPr/>
        </p:nvSpPr>
        <p:spPr>
          <a:xfrm>
            <a:off x="0" y="425110"/>
            <a:ext cx="3631325" cy="461665"/>
          </a:xfrm>
          <a:prstGeom prst="rect">
            <a:avLst/>
          </a:prstGeom>
          <a:solidFill>
            <a:schemeClr val="accent1"/>
          </a:solidFill>
          <a:ln>
            <a:noFill/>
          </a:ln>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Part 2 Existing Zoning</a:t>
            </a:r>
          </a:p>
        </p:txBody>
      </p:sp>
    </p:spTree>
    <p:extLst>
      <p:ext uri="{BB962C8B-B14F-4D97-AF65-F5344CB8AC3E}">
        <p14:creationId xmlns:p14="http://schemas.microsoft.com/office/powerpoint/2010/main" val="684168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27353-ACBE-4B17-A475-702E46405F9A}"/>
              </a:ext>
            </a:extLst>
          </p:cNvPr>
          <p:cNvSpPr>
            <a:spLocks noGrp="1"/>
          </p:cNvSpPr>
          <p:nvPr>
            <p:ph type="title"/>
          </p:nvPr>
        </p:nvSpPr>
        <p:spPr>
          <a:xfrm>
            <a:off x="385764" y="-453928"/>
            <a:ext cx="10196512" cy="2452687"/>
          </a:xfrm>
        </p:spPr>
        <p:txBody>
          <a:bodyPr anchor="ctr">
            <a:normAutofit/>
          </a:bodyPr>
          <a:lstStyle/>
          <a:p>
            <a:r>
              <a:rPr lang="en-US" sz="3200" b="1" dirty="0">
                <a:latin typeface="Arial" panose="020B0604020202020204" pitchFamily="34" charset="0"/>
                <a:cs typeface="Arial" panose="020B0604020202020204" pitchFamily="34" charset="0"/>
              </a:rPr>
              <a:t>Citizen Primary Concerns</a:t>
            </a:r>
          </a:p>
        </p:txBody>
      </p:sp>
      <p:sp>
        <p:nvSpPr>
          <p:cNvPr id="3" name="Content Placeholder 2">
            <a:extLst>
              <a:ext uri="{FF2B5EF4-FFF2-40B4-BE49-F238E27FC236}">
                <a16:creationId xmlns:a16="http://schemas.microsoft.com/office/drawing/2014/main" id="{979C3033-DD11-4E86-B5A1-89CE37F598F7}"/>
              </a:ext>
            </a:extLst>
          </p:cNvPr>
          <p:cNvSpPr>
            <a:spLocks noGrp="1"/>
          </p:cNvSpPr>
          <p:nvPr>
            <p:ph idx="1"/>
          </p:nvPr>
        </p:nvSpPr>
        <p:spPr>
          <a:xfrm>
            <a:off x="546606" y="1270590"/>
            <a:ext cx="10196511" cy="4682162"/>
          </a:xfrm>
        </p:spPr>
        <p:txBody>
          <a:bodyPr anchor="ctr">
            <a:normAutofit/>
          </a:bodyPr>
          <a:lstStyle/>
          <a:p>
            <a:r>
              <a:rPr lang="en-US" sz="2400" dirty="0">
                <a:latin typeface="Arial" panose="020B0604020202020204" pitchFamily="34" charset="0"/>
                <a:cs typeface="Arial" panose="020B0604020202020204" pitchFamily="34" charset="0"/>
              </a:rPr>
              <a:t>“Down-zoning” resulting in less marketable property</a:t>
            </a:r>
          </a:p>
          <a:p>
            <a:r>
              <a:rPr lang="en-US" sz="2400" dirty="0">
                <a:latin typeface="Arial" panose="020B0604020202020204" pitchFamily="34" charset="0"/>
                <a:cs typeface="Arial" panose="020B0604020202020204" pitchFamily="34" charset="0"/>
              </a:rPr>
              <a:t>Property value depreciation</a:t>
            </a:r>
          </a:p>
          <a:p>
            <a:r>
              <a:rPr lang="en-US" sz="2400" dirty="0">
                <a:latin typeface="Arial" panose="020B0604020202020204" pitchFamily="34" charset="0"/>
                <a:cs typeface="Arial" panose="020B0604020202020204" pitchFamily="34" charset="0"/>
              </a:rPr>
              <a:t>A small number of citizens speaking on behalf of the larger community</a:t>
            </a:r>
          </a:p>
          <a:p>
            <a:r>
              <a:rPr lang="en-US" sz="2400" dirty="0">
                <a:latin typeface="Arial" panose="020B0604020202020204" pitchFamily="34" charset="0"/>
                <a:cs typeface="Arial" panose="020B0604020202020204" pitchFamily="34" charset="0"/>
              </a:rPr>
              <a:t>Lack of consensus among stakeholders for the proposal</a:t>
            </a:r>
          </a:p>
          <a:p>
            <a:r>
              <a:rPr lang="en-US" sz="2400" dirty="0">
                <a:latin typeface="Arial" panose="020B0604020202020204" pitchFamily="34" charset="0"/>
                <a:cs typeface="Arial" panose="020B0604020202020204" pitchFamily="34" charset="0"/>
              </a:rPr>
              <a:t>The City’s ability to rezone without consent</a:t>
            </a:r>
          </a:p>
          <a:p>
            <a:r>
              <a:rPr lang="en-US" sz="2400" dirty="0">
                <a:latin typeface="Arial" panose="020B0604020202020204" pitchFamily="34" charset="0"/>
                <a:cs typeface="Arial" panose="020B0604020202020204" pitchFamily="34" charset="0"/>
              </a:rPr>
              <a:t>Existing allowed land uses becoming legal nonconforming status</a:t>
            </a:r>
          </a:p>
          <a:p>
            <a:pPr marL="457200" lvl="1" indent="0">
              <a:buNone/>
            </a:pPr>
            <a:endParaRPr lang="en-US" sz="1800" dirty="0">
              <a:latin typeface="Arial" panose="020B0604020202020204" pitchFamily="34" charset="0"/>
              <a:cs typeface="Arial" panose="020B0604020202020204" pitchFamily="34" charset="0"/>
            </a:endParaRPr>
          </a:p>
          <a:p>
            <a:pPr marL="0" indent="0">
              <a:buNone/>
            </a:pPr>
            <a:r>
              <a:rPr lang="en-US" sz="2200" dirty="0">
                <a:latin typeface="Arial" panose="020B0604020202020204" pitchFamily="34" charset="0"/>
                <a:cs typeface="Arial" panose="020B0604020202020204" pitchFamily="34" charset="0"/>
              </a:rPr>
              <a:t>Additional comments received prior to August 16</a:t>
            </a:r>
            <a:r>
              <a:rPr lang="en-US" sz="2200" baseline="30000" dirty="0">
                <a:latin typeface="Arial" panose="020B0604020202020204" pitchFamily="34" charset="0"/>
                <a:cs typeface="Arial" panose="020B0604020202020204" pitchFamily="34" charset="0"/>
              </a:rPr>
              <a:t>th</a:t>
            </a:r>
            <a:r>
              <a:rPr lang="en-US" sz="2200" dirty="0">
                <a:latin typeface="Arial" panose="020B0604020202020204" pitchFamily="34" charset="0"/>
                <a:cs typeface="Arial" panose="020B0604020202020204" pitchFamily="34" charset="0"/>
              </a:rPr>
              <a:t> meeting</a:t>
            </a:r>
          </a:p>
          <a:p>
            <a:r>
              <a:rPr lang="en-US" sz="2200" dirty="0">
                <a:latin typeface="Arial" panose="020B0604020202020204" pitchFamily="34" charset="0"/>
                <a:cs typeface="Arial" panose="020B0604020202020204" pitchFamily="34" charset="0"/>
              </a:rPr>
              <a:t>Five signed business “in favor” statements gathered by NHAA</a:t>
            </a:r>
          </a:p>
          <a:p>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9689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5AF431-94C1-4B54-994F-CE58C0E5BAEC}"/>
              </a:ext>
            </a:extLst>
          </p:cNvPr>
          <p:cNvSpPr>
            <a:spLocks noGrp="1"/>
          </p:cNvSpPr>
          <p:nvPr>
            <p:ph idx="1"/>
          </p:nvPr>
        </p:nvSpPr>
        <p:spPr>
          <a:xfrm>
            <a:off x="387728" y="1356609"/>
            <a:ext cx="6974254" cy="4878821"/>
          </a:xfrm>
        </p:spPr>
        <p:txBody>
          <a:bodyPr>
            <a:normAutofit fontScale="92500" lnSpcReduction="10000"/>
          </a:bodyPr>
          <a:lstStyle/>
          <a:p>
            <a:r>
              <a:rPr lang="en-US" sz="2000" dirty="0">
                <a:solidFill>
                  <a:srgbClr val="010202"/>
                </a:solidFill>
                <a:effectLst/>
                <a:latin typeface="Arial" panose="020B0604020202020204" pitchFamily="34" charset="0"/>
                <a:ea typeface="Times New Roman" panose="02020603050405020304" pitchFamily="18" charset="0"/>
              </a:rPr>
              <a:t>While the general perception is that this is a commercial and industrial area, an equal percentage of the area proposed to be rezoned is currently used for residential purposes.</a:t>
            </a:r>
          </a:p>
          <a:p>
            <a:r>
              <a:rPr lang="en-US" sz="2000" dirty="0">
                <a:solidFill>
                  <a:srgbClr val="010202"/>
                </a:solidFill>
                <a:latin typeface="Arial" panose="020B0604020202020204" pitchFamily="34" charset="0"/>
                <a:ea typeface="Times New Roman" panose="02020603050405020304" pitchFamily="18" charset="0"/>
              </a:rPr>
              <a:t>I</a:t>
            </a:r>
            <a:r>
              <a:rPr lang="en-US" sz="2000" dirty="0">
                <a:solidFill>
                  <a:srgbClr val="010202"/>
                </a:solidFill>
                <a:effectLst/>
                <a:latin typeface="Arial" panose="020B0604020202020204" pitchFamily="34" charset="0"/>
                <a:ea typeface="Times New Roman" panose="02020603050405020304" pitchFamily="18" charset="0"/>
              </a:rPr>
              <a:t>t is staff’s opinion that this particular part of the plan area is at a critical tipping point which will determine the predominant character and development pattern of the area moving forward. </a:t>
            </a:r>
          </a:p>
          <a:p>
            <a:r>
              <a:rPr lang="en-US" sz="2000" dirty="0">
                <a:solidFill>
                  <a:srgbClr val="010202"/>
                </a:solidFill>
                <a:effectLst/>
                <a:latin typeface="Arial" panose="020B0604020202020204" pitchFamily="34" charset="0"/>
                <a:ea typeface="Times New Roman" panose="02020603050405020304" pitchFamily="18" charset="0"/>
              </a:rPr>
              <a:t>Should the proposed zoning pattern be significantly altered, deviated from or not approved altogether, staff believes that further erosion of what was once a thriving business and community center for the North Heights neighborhood will continue.</a:t>
            </a:r>
            <a:endParaRPr lang="en-US" sz="2000" dirty="0">
              <a:solidFill>
                <a:srgbClr val="010202"/>
              </a:solidFill>
              <a:latin typeface="Arial" panose="020B0604020202020204" pitchFamily="34" charset="0"/>
              <a:ea typeface="Times New Roman" panose="02020603050405020304" pitchFamily="18" charset="0"/>
            </a:endParaRPr>
          </a:p>
          <a:p>
            <a:r>
              <a:rPr lang="en-US" sz="2000" dirty="0">
                <a:solidFill>
                  <a:srgbClr val="010202"/>
                </a:solidFill>
                <a:effectLst/>
                <a:latin typeface="Arial" panose="020B0604020202020204" pitchFamily="34" charset="0"/>
                <a:ea typeface="Times New Roman" panose="02020603050405020304" pitchFamily="18" charset="0"/>
                <a:cs typeface="Times New Roman" panose="02020603050405020304" pitchFamily="18" charset="0"/>
              </a:rPr>
              <a:t>The intent of the rezoning is not to “downzone” existing commercial properties, but to develop a more orderly land use pattern so they may continue to operate in their current location without interference while preventing potentially more intensive industrial uses in the future that would have a detrimental impact on rebuilding the neighborhood.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2900"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29EF16EC-4199-4823-B52F-B734FED6BD14}"/>
              </a:ext>
            </a:extLst>
          </p:cNvPr>
          <p:cNvSpPr txBox="1">
            <a:spLocks/>
          </p:cNvSpPr>
          <p:nvPr/>
        </p:nvSpPr>
        <p:spPr>
          <a:xfrm>
            <a:off x="533093" y="16051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1">
                    <a:lumMod val="75000"/>
                    <a:lumOff val="25000"/>
                  </a:schemeClr>
                </a:solidFill>
                <a:latin typeface="Arial" panose="020B0604020202020204" pitchFamily="34" charset="0"/>
                <a:cs typeface="Arial" panose="020B0604020202020204" pitchFamily="34" charset="0"/>
              </a:rPr>
              <a:t>Analysis – Part 2</a:t>
            </a:r>
          </a:p>
        </p:txBody>
      </p:sp>
      <p:graphicFrame>
        <p:nvGraphicFramePr>
          <p:cNvPr id="2" name="Table 3">
            <a:extLst>
              <a:ext uri="{FF2B5EF4-FFF2-40B4-BE49-F238E27FC236}">
                <a16:creationId xmlns:a16="http://schemas.microsoft.com/office/drawing/2014/main" id="{D2CF7E76-2528-47C3-AC57-A56BCA152AE9}"/>
              </a:ext>
            </a:extLst>
          </p:cNvPr>
          <p:cNvGraphicFramePr>
            <a:graphicFrameLocks noGrp="1"/>
          </p:cNvGraphicFramePr>
          <p:nvPr/>
        </p:nvGraphicFramePr>
        <p:xfrm>
          <a:off x="7556535" y="1390256"/>
          <a:ext cx="4177787" cy="2529840"/>
        </p:xfrm>
        <a:graphic>
          <a:graphicData uri="http://schemas.openxmlformats.org/drawingml/2006/table">
            <a:tbl>
              <a:tblPr firstRow="1" bandRow="1">
                <a:tableStyleId>{5C22544A-7EE6-4342-B048-85BDC9FD1C3A}</a:tableStyleId>
              </a:tblPr>
              <a:tblGrid>
                <a:gridCol w="1948825">
                  <a:extLst>
                    <a:ext uri="{9D8B030D-6E8A-4147-A177-3AD203B41FA5}">
                      <a16:colId xmlns:a16="http://schemas.microsoft.com/office/drawing/2014/main" val="2530435084"/>
                    </a:ext>
                  </a:extLst>
                </a:gridCol>
                <a:gridCol w="885215">
                  <a:extLst>
                    <a:ext uri="{9D8B030D-6E8A-4147-A177-3AD203B41FA5}">
                      <a16:colId xmlns:a16="http://schemas.microsoft.com/office/drawing/2014/main" val="1685214776"/>
                    </a:ext>
                  </a:extLst>
                </a:gridCol>
                <a:gridCol w="1343747">
                  <a:extLst>
                    <a:ext uri="{9D8B030D-6E8A-4147-A177-3AD203B41FA5}">
                      <a16:colId xmlns:a16="http://schemas.microsoft.com/office/drawing/2014/main" val="2085030896"/>
                    </a:ext>
                  </a:extLst>
                </a:gridCol>
              </a:tblGrid>
              <a:tr h="370840">
                <a:tc gridSpan="3">
                  <a:txBody>
                    <a:bodyPr/>
                    <a:lstStyle/>
                    <a:p>
                      <a:r>
                        <a:rPr lang="en-US" dirty="0">
                          <a:latin typeface="Arial Black" panose="020B0A04020102020204" pitchFamily="34" charset="0"/>
                        </a:rPr>
                        <a:t>Part 2: Current Land Use</a:t>
                      </a:r>
                    </a:p>
                    <a:p>
                      <a:r>
                        <a:rPr lang="en-US" i="1" dirty="0">
                          <a:latin typeface="Arial" panose="020B0604020202020204" pitchFamily="34" charset="0"/>
                          <a:cs typeface="Arial" panose="020B0604020202020204" pitchFamily="34" charset="0"/>
                        </a:rPr>
                        <a:t>by PRAD Parcel*</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111008498"/>
                  </a:ext>
                </a:extLst>
              </a:tr>
              <a:tr h="370840">
                <a:tc>
                  <a:txBody>
                    <a:bodyPr/>
                    <a:lstStyle/>
                    <a:p>
                      <a:r>
                        <a:rPr lang="en-US" sz="2000" b="1" dirty="0">
                          <a:solidFill>
                            <a:schemeClr val="tx1">
                              <a:lumMod val="75000"/>
                              <a:lumOff val="25000"/>
                            </a:schemeClr>
                          </a:solidFill>
                          <a:latin typeface="Arial" panose="020B0604020202020204" pitchFamily="34" charset="0"/>
                          <a:cs typeface="Arial" panose="020B0604020202020204" pitchFamily="34" charset="0"/>
                        </a:rPr>
                        <a:t>Non-Residential</a:t>
                      </a:r>
                    </a:p>
                  </a:txBody>
                  <a:tcPr/>
                </a:tc>
                <a:tc>
                  <a:txBody>
                    <a:bodyPr/>
                    <a:lstStyle/>
                    <a:p>
                      <a:pPr algn="r"/>
                      <a:r>
                        <a:rPr lang="en-US" sz="2000" b="1" dirty="0">
                          <a:solidFill>
                            <a:schemeClr val="tx1">
                              <a:lumMod val="75000"/>
                              <a:lumOff val="25000"/>
                            </a:schemeClr>
                          </a:solidFill>
                          <a:latin typeface="Arial" panose="020B0604020202020204" pitchFamily="34" charset="0"/>
                          <a:cs typeface="Arial" panose="020B0604020202020204" pitchFamily="34" charset="0"/>
                        </a:rPr>
                        <a:t>136</a:t>
                      </a:r>
                    </a:p>
                  </a:txBody>
                  <a:tcPr/>
                </a:tc>
                <a:tc>
                  <a:txBody>
                    <a:bodyPr/>
                    <a:lstStyle/>
                    <a:p>
                      <a:pPr algn="r"/>
                      <a:r>
                        <a:rPr lang="en-US" sz="2000" b="1" dirty="0">
                          <a:solidFill>
                            <a:schemeClr val="tx1">
                              <a:lumMod val="75000"/>
                              <a:lumOff val="25000"/>
                            </a:schemeClr>
                          </a:solidFill>
                          <a:latin typeface="Arial" panose="020B0604020202020204" pitchFamily="34" charset="0"/>
                          <a:cs typeface="Arial" panose="020B0604020202020204" pitchFamily="34" charset="0"/>
                        </a:rPr>
                        <a:t>39%</a:t>
                      </a:r>
                    </a:p>
                  </a:txBody>
                  <a:tcPr/>
                </a:tc>
                <a:extLst>
                  <a:ext uri="{0D108BD9-81ED-4DB2-BD59-A6C34878D82A}">
                    <a16:rowId xmlns:a16="http://schemas.microsoft.com/office/drawing/2014/main" val="3815596266"/>
                  </a:ext>
                </a:extLst>
              </a:tr>
              <a:tr h="370840">
                <a:tc>
                  <a:txBody>
                    <a:bodyPr/>
                    <a:lstStyle/>
                    <a:p>
                      <a:r>
                        <a:rPr lang="en-US" sz="2000" b="1" dirty="0">
                          <a:solidFill>
                            <a:schemeClr val="tx1">
                              <a:lumMod val="75000"/>
                              <a:lumOff val="25000"/>
                            </a:schemeClr>
                          </a:solidFill>
                          <a:latin typeface="Arial" panose="020B0604020202020204" pitchFamily="34" charset="0"/>
                          <a:cs typeface="Arial" panose="020B0604020202020204" pitchFamily="34" charset="0"/>
                        </a:rPr>
                        <a:t>Residential</a:t>
                      </a:r>
                    </a:p>
                  </a:txBody>
                  <a:tcPr/>
                </a:tc>
                <a:tc>
                  <a:txBody>
                    <a:bodyPr/>
                    <a:lstStyle/>
                    <a:p>
                      <a:pPr algn="r"/>
                      <a:r>
                        <a:rPr lang="en-US" sz="2000" b="1" dirty="0">
                          <a:solidFill>
                            <a:schemeClr val="tx1">
                              <a:lumMod val="75000"/>
                              <a:lumOff val="25000"/>
                            </a:schemeClr>
                          </a:solidFill>
                          <a:latin typeface="Arial" panose="020B0604020202020204" pitchFamily="34" charset="0"/>
                          <a:cs typeface="Arial" panose="020B0604020202020204" pitchFamily="34" charset="0"/>
                        </a:rPr>
                        <a:t>129</a:t>
                      </a:r>
                    </a:p>
                  </a:txBody>
                  <a:tcPr/>
                </a:tc>
                <a:tc>
                  <a:txBody>
                    <a:bodyPr/>
                    <a:lstStyle/>
                    <a:p>
                      <a:pPr algn="r"/>
                      <a:r>
                        <a:rPr lang="en-US" sz="2000" b="1" dirty="0">
                          <a:solidFill>
                            <a:schemeClr val="tx1">
                              <a:lumMod val="75000"/>
                              <a:lumOff val="25000"/>
                            </a:schemeClr>
                          </a:solidFill>
                          <a:latin typeface="Arial" panose="020B0604020202020204" pitchFamily="34" charset="0"/>
                          <a:cs typeface="Arial" panose="020B0604020202020204" pitchFamily="34" charset="0"/>
                        </a:rPr>
                        <a:t>37%</a:t>
                      </a:r>
                    </a:p>
                  </a:txBody>
                  <a:tcPr/>
                </a:tc>
                <a:extLst>
                  <a:ext uri="{0D108BD9-81ED-4DB2-BD59-A6C34878D82A}">
                    <a16:rowId xmlns:a16="http://schemas.microsoft.com/office/drawing/2014/main" val="1385354559"/>
                  </a:ext>
                </a:extLst>
              </a:tr>
              <a:tr h="370840">
                <a:tc>
                  <a:txBody>
                    <a:bodyPr/>
                    <a:lstStyle/>
                    <a:p>
                      <a:r>
                        <a:rPr lang="en-US" sz="2000" b="1" u="none" dirty="0">
                          <a:solidFill>
                            <a:schemeClr val="tx1">
                              <a:lumMod val="75000"/>
                              <a:lumOff val="25000"/>
                            </a:schemeClr>
                          </a:solidFill>
                          <a:latin typeface="Arial" panose="020B0604020202020204" pitchFamily="34" charset="0"/>
                          <a:cs typeface="Arial" panose="020B0604020202020204" pitchFamily="34" charset="0"/>
                        </a:rPr>
                        <a:t>Vacant</a:t>
                      </a:r>
                    </a:p>
                  </a:txBody>
                  <a:tcPr/>
                </a:tc>
                <a:tc>
                  <a:txBody>
                    <a:bodyPr/>
                    <a:lstStyle/>
                    <a:p>
                      <a:pPr algn="r"/>
                      <a:r>
                        <a:rPr lang="en-US" sz="2000" b="1" u="none" dirty="0">
                          <a:solidFill>
                            <a:schemeClr val="tx1">
                              <a:lumMod val="75000"/>
                              <a:lumOff val="25000"/>
                            </a:schemeClr>
                          </a:solidFill>
                          <a:latin typeface="Arial" panose="020B0604020202020204" pitchFamily="34" charset="0"/>
                          <a:cs typeface="Arial" panose="020B0604020202020204" pitchFamily="34" charset="0"/>
                        </a:rPr>
                        <a:t>83</a:t>
                      </a:r>
                    </a:p>
                  </a:txBody>
                  <a:tcPr/>
                </a:tc>
                <a:tc>
                  <a:txBody>
                    <a:bodyPr/>
                    <a:lstStyle/>
                    <a:p>
                      <a:pPr algn="r"/>
                      <a:r>
                        <a:rPr lang="en-US" sz="2000" b="1" u="none" dirty="0">
                          <a:solidFill>
                            <a:schemeClr val="tx1">
                              <a:lumMod val="75000"/>
                              <a:lumOff val="25000"/>
                            </a:schemeClr>
                          </a:solidFill>
                          <a:latin typeface="Arial" panose="020B0604020202020204" pitchFamily="34" charset="0"/>
                          <a:cs typeface="Arial" panose="020B0604020202020204" pitchFamily="34" charset="0"/>
                        </a:rPr>
                        <a:t>24%</a:t>
                      </a:r>
                    </a:p>
                  </a:txBody>
                  <a:tcPr/>
                </a:tc>
                <a:extLst>
                  <a:ext uri="{0D108BD9-81ED-4DB2-BD59-A6C34878D82A}">
                    <a16:rowId xmlns:a16="http://schemas.microsoft.com/office/drawing/2014/main" val="2817724906"/>
                  </a:ext>
                </a:extLst>
              </a:tr>
              <a:tr h="370840">
                <a:tc>
                  <a:txBody>
                    <a:bodyPr/>
                    <a:lstStyle/>
                    <a:p>
                      <a:r>
                        <a:rPr lang="en-US" sz="2000" b="1" dirty="0">
                          <a:solidFill>
                            <a:schemeClr val="tx1">
                              <a:lumMod val="75000"/>
                              <a:lumOff val="25000"/>
                            </a:schemeClr>
                          </a:solidFill>
                          <a:latin typeface="Arial" panose="020B0604020202020204" pitchFamily="34" charset="0"/>
                          <a:cs typeface="Arial" panose="020B0604020202020204" pitchFamily="34" charset="0"/>
                        </a:rPr>
                        <a:t>Total</a:t>
                      </a:r>
                    </a:p>
                  </a:txBody>
                  <a:tcPr/>
                </a:tc>
                <a:tc>
                  <a:txBody>
                    <a:bodyPr/>
                    <a:lstStyle/>
                    <a:p>
                      <a:pPr algn="r"/>
                      <a:r>
                        <a:rPr lang="en-US" sz="2000" b="1" dirty="0">
                          <a:solidFill>
                            <a:schemeClr val="tx1">
                              <a:lumMod val="75000"/>
                              <a:lumOff val="25000"/>
                            </a:schemeClr>
                          </a:solidFill>
                          <a:latin typeface="Arial" panose="020B0604020202020204" pitchFamily="34" charset="0"/>
                          <a:cs typeface="Arial" panose="020B0604020202020204" pitchFamily="34" charset="0"/>
                        </a:rPr>
                        <a:t>348</a:t>
                      </a:r>
                    </a:p>
                  </a:txBody>
                  <a:tcPr/>
                </a:tc>
                <a:tc>
                  <a:txBody>
                    <a:bodyPr/>
                    <a:lstStyle/>
                    <a:p>
                      <a:pPr algn="r"/>
                      <a:r>
                        <a:rPr lang="en-US" sz="2000" b="1" dirty="0">
                          <a:solidFill>
                            <a:schemeClr val="tx1">
                              <a:lumMod val="75000"/>
                              <a:lumOff val="25000"/>
                            </a:schemeClr>
                          </a:solidFill>
                          <a:latin typeface="Arial" panose="020B0604020202020204" pitchFamily="34" charset="0"/>
                          <a:cs typeface="Arial" panose="020B0604020202020204" pitchFamily="34" charset="0"/>
                        </a:rPr>
                        <a:t>100%</a:t>
                      </a:r>
                    </a:p>
                  </a:txBody>
                  <a:tcPr/>
                </a:tc>
                <a:extLst>
                  <a:ext uri="{0D108BD9-81ED-4DB2-BD59-A6C34878D82A}">
                    <a16:rowId xmlns:a16="http://schemas.microsoft.com/office/drawing/2014/main" val="3601411401"/>
                  </a:ext>
                </a:extLst>
              </a:tr>
            </a:tbl>
          </a:graphicData>
        </a:graphic>
      </p:graphicFrame>
      <p:sp>
        <p:nvSpPr>
          <p:cNvPr id="5" name="TextBox 4"/>
          <p:cNvSpPr txBox="1"/>
          <p:nvPr/>
        </p:nvSpPr>
        <p:spPr>
          <a:xfrm>
            <a:off x="7576461" y="3908814"/>
            <a:ext cx="4019341"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*Inventory of parcels proposed to change</a:t>
            </a:r>
          </a:p>
        </p:txBody>
      </p:sp>
    </p:spTree>
    <p:extLst>
      <p:ext uri="{BB962C8B-B14F-4D97-AF65-F5344CB8AC3E}">
        <p14:creationId xmlns:p14="http://schemas.microsoft.com/office/powerpoint/2010/main" val="3173647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65302-CD54-456F-BCAB-4572CEC2E30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E86D587-FEE8-45AB-BC9E-2419A720038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9BFD277-59F7-4F7A-9BE3-40CF81CF9F5E}"/>
              </a:ext>
            </a:extLst>
          </p:cNvPr>
          <p:cNvPicPr>
            <a:picLocks noChangeAspect="1"/>
          </p:cNvPicPr>
          <p:nvPr/>
        </p:nvPicPr>
        <p:blipFill rotWithShape="1">
          <a:blip r:embed="rId3"/>
          <a:srcRect t="3651"/>
          <a:stretch/>
        </p:blipFill>
        <p:spPr>
          <a:xfrm>
            <a:off x="1" y="90841"/>
            <a:ext cx="12192000" cy="6641974"/>
          </a:xfrm>
          <a:prstGeom prst="rect">
            <a:avLst/>
          </a:prstGeom>
        </p:spPr>
      </p:pic>
    </p:spTree>
    <p:extLst>
      <p:ext uri="{BB962C8B-B14F-4D97-AF65-F5344CB8AC3E}">
        <p14:creationId xmlns:p14="http://schemas.microsoft.com/office/powerpoint/2010/main" val="1785512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060C492-CED9-444F-A8C8-F46F57DCB3B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3491" y="-73212"/>
            <a:ext cx="10825018" cy="7004424"/>
          </a:xfrm>
        </p:spPr>
      </p:pic>
      <p:sp>
        <p:nvSpPr>
          <p:cNvPr id="6" name="TextBox 5">
            <a:extLst>
              <a:ext uri="{FF2B5EF4-FFF2-40B4-BE49-F238E27FC236}">
                <a16:creationId xmlns:a16="http://schemas.microsoft.com/office/drawing/2014/main" id="{98235F15-7200-4B83-9B1B-637E29DD7481}"/>
              </a:ext>
            </a:extLst>
          </p:cNvPr>
          <p:cNvSpPr txBox="1"/>
          <p:nvPr/>
        </p:nvSpPr>
        <p:spPr>
          <a:xfrm>
            <a:off x="218544" y="5293228"/>
            <a:ext cx="4259772" cy="1077218"/>
          </a:xfrm>
          <a:prstGeom prst="rect">
            <a:avLst/>
          </a:prstGeom>
          <a:solidFill>
            <a:schemeClr val="accent1"/>
          </a:solidFill>
          <a:ln>
            <a:noFill/>
          </a:ln>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North Heights -</a:t>
            </a:r>
            <a:br>
              <a:rPr lang="en-US" sz="3200" b="1" dirty="0">
                <a:solidFill>
                  <a:schemeClr val="bg1"/>
                </a:solidFill>
                <a:latin typeface="Arial" panose="020B0604020202020204" pitchFamily="34" charset="0"/>
                <a:cs typeface="Arial" panose="020B0604020202020204" pitchFamily="34" charset="0"/>
              </a:rPr>
            </a:br>
            <a:r>
              <a:rPr lang="en-US" sz="3200" b="1" dirty="0">
                <a:solidFill>
                  <a:schemeClr val="bg1"/>
                </a:solidFill>
                <a:latin typeface="Arial" panose="020B0604020202020204" pitchFamily="34" charset="0"/>
                <a:cs typeface="Arial" panose="020B0604020202020204" pitchFamily="34" charset="0"/>
              </a:rPr>
              <a:t>Historic Businesses</a:t>
            </a:r>
            <a:r>
              <a:rPr lang="en-US" sz="24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5449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4D95F-DCA1-4695-973B-7381E8976B88}"/>
              </a:ext>
            </a:extLst>
          </p:cNvPr>
          <p:cNvSpPr>
            <a:spLocks noGrp="1"/>
          </p:cNvSpPr>
          <p:nvPr>
            <p:ph type="title"/>
          </p:nvPr>
        </p:nvSpPr>
        <p:spPr>
          <a:xfrm>
            <a:off x="463124" y="159174"/>
            <a:ext cx="11265749" cy="1325563"/>
          </a:xfrm>
        </p:spPr>
        <p:txBody>
          <a:bodyPr>
            <a:normAutofit/>
          </a:bodyPr>
          <a:lstStyle/>
          <a:p>
            <a:r>
              <a:rPr lang="en-US" sz="3600" b="1" dirty="0">
                <a:solidFill>
                  <a:schemeClr val="tx1">
                    <a:lumMod val="75000"/>
                    <a:lumOff val="25000"/>
                  </a:schemeClr>
                </a:solidFill>
                <a:latin typeface="Arial" panose="020B0604020202020204" pitchFamily="34" charset="0"/>
                <a:cs typeface="Arial" panose="020B0604020202020204" pitchFamily="34" charset="0"/>
              </a:rPr>
              <a:t>Legal nonconforming uses</a:t>
            </a:r>
          </a:p>
        </p:txBody>
      </p:sp>
      <p:sp>
        <p:nvSpPr>
          <p:cNvPr id="4" name="TextBox 3">
            <a:extLst>
              <a:ext uri="{FF2B5EF4-FFF2-40B4-BE49-F238E27FC236}">
                <a16:creationId xmlns:a16="http://schemas.microsoft.com/office/drawing/2014/main" id="{171B1373-C2FC-44B7-9CF4-392B89FF4ECA}"/>
              </a:ext>
            </a:extLst>
          </p:cNvPr>
          <p:cNvSpPr txBox="1"/>
          <p:nvPr/>
        </p:nvSpPr>
        <p:spPr>
          <a:xfrm>
            <a:off x="562690" y="1366897"/>
            <a:ext cx="11166183" cy="4124206"/>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If your current use is not included in allowed uses (also known as a legal nonconforming use), the current use will be allowed to continue even if:</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	A. You sell the property to a new owner;</a:t>
            </a:r>
          </a:p>
          <a:p>
            <a:r>
              <a:rPr lang="en-US" sz="2400" dirty="0">
                <a:latin typeface="Arial" panose="020B0604020202020204" pitchFamily="34" charset="0"/>
                <a:cs typeface="Arial" panose="020B0604020202020204" pitchFamily="34" charset="0"/>
              </a:rPr>
              <a:t>	B. Your tenants change, but the same use continues (</a:t>
            </a:r>
            <a:r>
              <a:rPr lang="en-US" sz="2400" dirty="0" err="1">
                <a:latin typeface="Arial" panose="020B0604020202020204" pitchFamily="34" charset="0"/>
                <a:cs typeface="Arial" panose="020B0604020202020204" pitchFamily="34" charset="0"/>
              </a:rPr>
              <a:t>ie</a:t>
            </a:r>
            <a:r>
              <a:rPr lang="en-US" sz="2400" dirty="0">
                <a:latin typeface="Arial" panose="020B0604020202020204" pitchFamily="34" charset="0"/>
                <a:cs typeface="Arial" panose="020B0604020202020204" pitchFamily="34" charset="0"/>
              </a:rPr>
              <a:t> BBQ restaurant to 	     Mexican restaurant);</a:t>
            </a:r>
          </a:p>
          <a:p>
            <a:r>
              <a:rPr lang="en-US" sz="2400" dirty="0">
                <a:latin typeface="Arial" panose="020B0604020202020204" pitchFamily="34" charset="0"/>
                <a:cs typeface="Arial" panose="020B0604020202020204" pitchFamily="34" charset="0"/>
              </a:rPr>
              <a:t>	C. Your house or business is destroyed by fire or natural disaster – it  can 	     	     be reconstructed to the previous condition within two years if approved 		     by 	the Zoning Board of Adjustment;</a:t>
            </a:r>
          </a:p>
          <a:p>
            <a:r>
              <a:rPr lang="en-US" sz="2400" dirty="0">
                <a:latin typeface="Arial" panose="020B0604020202020204" pitchFamily="34" charset="0"/>
                <a:cs typeface="Arial" panose="020B0604020202020204" pitchFamily="34" charset="0"/>
              </a:rPr>
              <a:t>	D. You deed the property to an heir through your estate.</a:t>
            </a:r>
          </a:p>
          <a:p>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4113880"/>
      </p:ext>
    </p:extLst>
  </p:cSld>
  <p:clrMapOvr>
    <a:masterClrMapping/>
  </p:clrMapOvr>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44546A"/>
      </a:dk2>
      <a:lt2>
        <a:srgbClr val="E7E6E6"/>
      </a:lt2>
      <a:accent1>
        <a:srgbClr val="7030A0"/>
      </a:accent1>
      <a:accent2>
        <a:srgbClr val="FFFFFF"/>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3651</TotalTime>
  <Words>1755</Words>
  <Application>Microsoft Office PowerPoint</Application>
  <PresentationFormat>Widescreen</PresentationFormat>
  <Paragraphs>158</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Arial Black</vt:lpstr>
      <vt:lpstr>Calibri</vt:lpstr>
      <vt:lpstr>Calibri Light</vt:lpstr>
      <vt:lpstr>Office Theme</vt:lpstr>
      <vt:lpstr>North Heights  Rezoning Initiative – Part 2 (South, Quadrant 1)</vt:lpstr>
      <vt:lpstr>Approval Schedule – Status Update</vt:lpstr>
      <vt:lpstr>PowerPoint Presentation</vt:lpstr>
      <vt:lpstr>PowerPoint Presentation</vt:lpstr>
      <vt:lpstr>Citizen Primary Concerns</vt:lpstr>
      <vt:lpstr>PowerPoint Presentation</vt:lpstr>
      <vt:lpstr>PowerPoint Presentation</vt:lpstr>
      <vt:lpstr>PowerPoint Presentation</vt:lpstr>
      <vt:lpstr>Legal nonconforming uses</vt:lpstr>
      <vt:lpstr>Legal nonconforming uses (continued)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 Heights Rezoning Initiative</dc:title>
  <dc:creator>Koller, Emily</dc:creator>
  <cp:lastModifiedBy>Koller, Emily</cp:lastModifiedBy>
  <cp:revision>129</cp:revision>
  <cp:lastPrinted>2021-08-16T19:19:53Z</cp:lastPrinted>
  <dcterms:created xsi:type="dcterms:W3CDTF">2020-11-17T22:04:59Z</dcterms:created>
  <dcterms:modified xsi:type="dcterms:W3CDTF">2021-08-16T19:24:28Z</dcterms:modified>
</cp:coreProperties>
</file>